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4" r:id="rId2"/>
    <p:sldId id="310" r:id="rId3"/>
    <p:sldId id="311" r:id="rId4"/>
    <p:sldId id="285" r:id="rId5"/>
    <p:sldId id="324" r:id="rId6"/>
    <p:sldId id="312" r:id="rId7"/>
    <p:sldId id="313" r:id="rId8"/>
    <p:sldId id="298" r:id="rId9"/>
    <p:sldId id="326" r:id="rId10"/>
    <p:sldId id="327" r:id="rId11"/>
    <p:sldId id="314" r:id="rId12"/>
    <p:sldId id="328" r:id="rId13"/>
    <p:sldId id="315" r:id="rId14"/>
    <p:sldId id="316" r:id="rId15"/>
    <p:sldId id="317" r:id="rId16"/>
    <p:sldId id="318" r:id="rId17"/>
    <p:sldId id="319" r:id="rId18"/>
    <p:sldId id="320" r:id="rId19"/>
    <p:sldId id="321" r:id="rId20"/>
    <p:sldId id="325" r:id="rId21"/>
    <p:sldId id="322" r:id="rId22"/>
    <p:sldId id="309"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96" y="-19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56DAE4-A884-4FDA-A0A1-E1752CE721B2}"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56DAE4-A884-4FDA-A0A1-E1752CE721B2}" type="datetimeFigureOut">
              <a:rPr lang="en-US" smtClean="0"/>
              <a:pPr/>
              <a:t>9/24/2013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56DAE4-A884-4FDA-A0A1-E1752CE721B2}"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56DAE4-A884-4FDA-A0A1-E1752CE721B2}" type="datetimeFigureOut">
              <a:rPr lang="en-US" smtClean="0"/>
              <a:pPr/>
              <a:t>9/24/2013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56DAE4-A884-4FDA-A0A1-E1752CE721B2}" type="datetimeFigureOut">
              <a:rPr lang="en-US" smtClean="0"/>
              <a:pPr/>
              <a:t>9/24/2013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56DAE4-A884-4FDA-A0A1-E1752CE721B2}" type="datetimeFigureOut">
              <a:rPr lang="en-US" smtClean="0"/>
              <a:pPr/>
              <a:t>9/24/2013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DAE4-A884-4FDA-A0A1-E1752CE721B2}"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56DAE4-A884-4FDA-A0A1-E1752CE721B2}" type="datetimeFigureOut">
              <a:rPr lang="en-US" smtClean="0"/>
              <a:pPr/>
              <a:t>9/24/2013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0EC7BDA-8F2C-48ED-B1CF-E6A48CD7A3B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56DAE4-A884-4FDA-A0A1-E1752CE721B2}" type="datetimeFigureOut">
              <a:rPr lang="en-US" smtClean="0"/>
              <a:pPr/>
              <a:t>9/24/2013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EC7BDA-8F2C-48ED-B1CF-E6A48CD7A3B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tel:(928-282-7333"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PhoenixICC2013_LOGO_FINAL.png"/>
          <p:cNvPicPr>
            <a:picLocks noGrp="1" noChangeAspect="1"/>
          </p:cNvPicPr>
          <p:nvPr>
            <p:ph idx="1"/>
          </p:nvPr>
        </p:nvPicPr>
        <p:blipFill>
          <a:blip r:embed="rId2" cstate="print"/>
          <a:stretch>
            <a:fillRect/>
          </a:stretch>
        </p:blipFill>
        <p:spPr>
          <a:xfrm>
            <a:off x="1066800" y="838200"/>
            <a:ext cx="6907937" cy="3453968"/>
          </a:xfrm>
        </p:spPr>
      </p:pic>
      <p:sp>
        <p:nvSpPr>
          <p:cNvPr id="2" name="Title 1"/>
          <p:cNvSpPr>
            <a:spLocks noGrp="1"/>
          </p:cNvSpPr>
          <p:nvPr>
            <p:ph type="title"/>
          </p:nvPr>
        </p:nvSpPr>
        <p:spPr>
          <a:xfrm>
            <a:off x="457200" y="1295400"/>
            <a:ext cx="8229600" cy="1143000"/>
          </a:xfrm>
        </p:spPr>
        <p:txBody>
          <a:bodyPr>
            <a:normAutofit/>
          </a:bodyPr>
          <a:lstStyle/>
          <a:p>
            <a:r>
              <a:rPr lang="en-US" sz="6600" b="1" dirty="0" smtClean="0">
                <a:latin typeface="Papyrus" pitchFamily="66" charset="0"/>
              </a:rPr>
              <a:t>WELCOME</a:t>
            </a:r>
            <a:endParaRPr lang="en-US" sz="6600" b="1" dirty="0">
              <a:latin typeface="Papyrus" pitchFamily="66" charset="0"/>
            </a:endParaRPr>
          </a:p>
        </p:txBody>
      </p:sp>
      <p:sp>
        <p:nvSpPr>
          <p:cNvPr id="6" name="Title 1"/>
          <p:cNvSpPr txBox="1">
            <a:spLocks/>
          </p:cNvSpPr>
          <p:nvPr/>
        </p:nvSpPr>
        <p:spPr>
          <a:xfrm>
            <a:off x="381000" y="4419600"/>
            <a:ext cx="8229600" cy="1143000"/>
          </a:xfrm>
          <a:prstGeom prst="rect">
            <a:avLst/>
          </a:prstGeom>
        </p:spPr>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6600" b="1" i="0" u="none" strike="noStrike" kern="1200" cap="none" spc="0" normalizeH="0" baseline="0" noProof="0" dirty="0" smtClean="0">
                <a:ln>
                  <a:noFill/>
                </a:ln>
                <a:solidFill>
                  <a:schemeClr val="tx1"/>
                </a:solidFill>
                <a:effectLst/>
                <a:uLnTx/>
                <a:uFillTx/>
                <a:latin typeface="Papyrus" pitchFamily="66" charset="0"/>
                <a:ea typeface="+mj-ea"/>
                <a:cs typeface="+mj-cs"/>
              </a:rPr>
              <a:t>phxicc.org  &amp; usd21.org  facebook.com/</a:t>
            </a:r>
            <a:r>
              <a:rPr kumimoji="0" lang="en-US" sz="6600" b="1" i="0" u="none" strike="noStrike" kern="1200" cap="none" spc="0" normalizeH="0" baseline="0" noProof="0" dirty="0" err="1" smtClean="0">
                <a:ln>
                  <a:noFill/>
                </a:ln>
                <a:solidFill>
                  <a:schemeClr val="tx1"/>
                </a:solidFill>
                <a:effectLst/>
                <a:uLnTx/>
                <a:uFillTx/>
                <a:latin typeface="Papyrus" pitchFamily="66" charset="0"/>
                <a:ea typeface="+mj-ea"/>
                <a:cs typeface="+mj-cs"/>
              </a:rPr>
              <a:t>phxicc</a:t>
            </a:r>
            <a:endParaRPr kumimoji="0" lang="en-US" sz="6600" b="1" i="0" u="none" strike="noStrike" kern="1200" cap="none" spc="0" normalizeH="0" baseline="0" noProof="0" dirty="0">
              <a:ln>
                <a:noFill/>
              </a:ln>
              <a:solidFill>
                <a:schemeClr val="tx1"/>
              </a:solidFill>
              <a:effectLst/>
              <a:uLnTx/>
              <a:uFillTx/>
              <a:latin typeface="Papyrus" pitchFamily="66" charset="0"/>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Discipleship: Introduction</a:t>
            </a:r>
            <a:endParaRPr lang="en-US" dirty="0"/>
          </a:p>
        </p:txBody>
      </p:sp>
      <p:sp>
        <p:nvSpPr>
          <p:cNvPr id="3" name="Content Placeholder 2"/>
          <p:cNvSpPr>
            <a:spLocks noGrp="1"/>
          </p:cNvSpPr>
          <p:nvPr>
            <p:ph idx="1"/>
          </p:nvPr>
        </p:nvSpPr>
        <p:spPr/>
        <p:txBody>
          <a:bodyPr/>
          <a:lstStyle/>
          <a:p>
            <a:r>
              <a:rPr lang="en-US" b="1" i="1" dirty="0" smtClean="0"/>
              <a:t>Remember – you have your pad of paper, writing the scriptures, and a few bullet points of what they say.  Give it to Ralph after.</a:t>
            </a:r>
            <a:endParaRPr lang="en-US" dirty="0" smtClean="0"/>
          </a:p>
          <a:p>
            <a:r>
              <a:rPr lang="en-US" dirty="0" smtClean="0"/>
              <a:t> Goal is to Keep these studies a little bit under an hour.  (Except Light and Darkness/Cross)</a:t>
            </a:r>
          </a:p>
          <a:p>
            <a:r>
              <a:rPr lang="en-US" dirty="0" smtClean="0"/>
              <a:t>Matthew 28  - set up this scripture.  </a:t>
            </a:r>
          </a:p>
          <a:p>
            <a:pPr lvl="1"/>
            <a:r>
              <a:rPr lang="en-US" dirty="0" smtClean="0"/>
              <a:t>These are the last words of Jesus.  </a:t>
            </a:r>
          </a:p>
          <a:p>
            <a:pPr lvl="1"/>
            <a:r>
              <a:rPr lang="en-US" dirty="0" smtClean="0"/>
              <a:t>Last words are super important.</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Introduction: Matthew 28:18-20 </a:t>
            </a:r>
            <a:endParaRPr lang="en-US" dirty="0"/>
          </a:p>
        </p:txBody>
      </p:sp>
      <p:sp>
        <p:nvSpPr>
          <p:cNvPr id="3" name="Content Placeholder 2"/>
          <p:cNvSpPr>
            <a:spLocks noGrp="1"/>
          </p:cNvSpPr>
          <p:nvPr>
            <p:ph idx="1"/>
          </p:nvPr>
        </p:nvSpPr>
        <p:spPr>
          <a:xfrm>
            <a:off x="457200" y="1143000"/>
            <a:ext cx="8229600" cy="5257800"/>
          </a:xfrm>
        </p:spPr>
        <p:txBody>
          <a:bodyPr>
            <a:normAutofit fontScale="77500" lnSpcReduction="20000"/>
          </a:bodyPr>
          <a:lstStyle/>
          <a:p>
            <a:pPr lvl="0"/>
            <a:r>
              <a:rPr lang="en-US" dirty="0" smtClean="0"/>
              <a:t>What is a Christian?  What is a disciple?  What is the difference? (Write this down.)</a:t>
            </a:r>
          </a:p>
          <a:p>
            <a:pPr lvl="0"/>
            <a:r>
              <a:rPr lang="en-US" dirty="0" smtClean="0"/>
              <a:t>What does this scripture say to you? </a:t>
            </a:r>
          </a:p>
          <a:p>
            <a:pPr lvl="1"/>
            <a:r>
              <a:rPr lang="en-US" dirty="0" smtClean="0"/>
              <a:t>Jesus wants the whole world to know about him.</a:t>
            </a:r>
          </a:p>
          <a:p>
            <a:pPr lvl="0"/>
            <a:r>
              <a:rPr lang="en-US" dirty="0" smtClean="0"/>
              <a:t>What does Jesus want </a:t>
            </a:r>
            <a:r>
              <a:rPr lang="en-US" b="1" dirty="0" smtClean="0"/>
              <a:t>everyone</a:t>
            </a:r>
            <a:r>
              <a:rPr lang="en-US" dirty="0" smtClean="0"/>
              <a:t> to become?  </a:t>
            </a:r>
          </a:p>
          <a:p>
            <a:pPr lvl="1"/>
            <a:r>
              <a:rPr lang="en-US" dirty="0" smtClean="0"/>
              <a:t>Become a disciple.</a:t>
            </a:r>
          </a:p>
          <a:p>
            <a:pPr lvl="0"/>
            <a:r>
              <a:rPr lang="en-US" dirty="0" smtClean="0"/>
              <a:t>Really important get them wrestling with the terminology, "disciple."</a:t>
            </a:r>
          </a:p>
          <a:p>
            <a:pPr lvl="1"/>
            <a:r>
              <a:rPr lang="en-US" dirty="0" smtClean="0"/>
              <a:t>Ask 10 people, what does it mean to be a Christian?  10 different responses. </a:t>
            </a:r>
          </a:p>
          <a:p>
            <a:pPr lvl="1"/>
            <a:r>
              <a:rPr lang="en-US" dirty="0" smtClean="0"/>
              <a:t>How many times does the word "Christian" appear in the bible? </a:t>
            </a:r>
          </a:p>
          <a:p>
            <a:pPr lvl="1"/>
            <a:r>
              <a:rPr lang="en-US" dirty="0" smtClean="0"/>
              <a:t>How many times does the word "Disciple" appear? </a:t>
            </a:r>
          </a:p>
          <a:p>
            <a:pPr lvl="0"/>
            <a:r>
              <a:rPr lang="en-US" dirty="0" smtClean="0"/>
              <a:t>Look at the biblical connection between these words.</a:t>
            </a:r>
          </a:p>
          <a:p>
            <a:pPr lvl="0"/>
            <a:r>
              <a:rPr lang="en-US" dirty="0" smtClean="0"/>
              <a:t>First time, going to the Gentiles.  Up until this time, was focused only on Jews.</a:t>
            </a:r>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Acts 11:19-26</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So huge an impact, they got a nickname. “Christian”  “Little Christ.”</a:t>
            </a:r>
          </a:p>
          <a:p>
            <a:r>
              <a:rPr lang="en-US" dirty="0" smtClean="0"/>
              <a:t>First seven years of Christianity..."disciple" is the term.  Only when a gentile city, "Christian."  Derogatory.</a:t>
            </a:r>
          </a:p>
          <a:p>
            <a:pPr lvl="1"/>
            <a:r>
              <a:rPr lang="en-US" dirty="0" smtClean="0"/>
              <a:t>Christian appears three times.  Disciple 270 times.</a:t>
            </a:r>
          </a:p>
          <a:p>
            <a:r>
              <a:rPr lang="en-US" dirty="0" smtClean="0"/>
              <a:t>Get a hold of.  What does it really mean to be saved.  Understand, saved = Christian.</a:t>
            </a:r>
          </a:p>
          <a:p>
            <a:r>
              <a:rPr lang="en-US" dirty="0" smtClean="0"/>
              <a:t>This passage, "Disciples" were first called Christians.</a:t>
            </a:r>
          </a:p>
          <a:p>
            <a:pPr lvl="1"/>
            <a:r>
              <a:rPr lang="en-US" dirty="0" smtClean="0"/>
              <a:t>Saved = Christian = Disciple.</a:t>
            </a:r>
          </a:p>
          <a:p>
            <a:r>
              <a:rPr lang="en-US" dirty="0" smtClean="0"/>
              <a:t>The whole rest of the study is going to come down to this.  </a:t>
            </a:r>
          </a:p>
          <a:p>
            <a:r>
              <a:rPr lang="en-US" dirty="0" smtClean="0"/>
              <a:t>10 people, 10 answers, now we are going to let Jesus define what a disciple is.</a:t>
            </a:r>
          </a:p>
          <a:p>
            <a:pPr lvl="1"/>
            <a:r>
              <a:rPr lang="en-US" dirty="0" smtClean="0"/>
              <a:t>If you do not set this up, impact f the study is totally gone.</a:t>
            </a:r>
          </a:p>
          <a:p>
            <a:r>
              <a:rPr lang="en-US" dirty="0" smtClean="0"/>
              <a:t>Jesus wants everyone to be a disciple.</a:t>
            </a:r>
          </a:p>
          <a:p>
            <a:pPr lvl="1"/>
            <a:r>
              <a:rPr lang="en-US" dirty="0" smtClean="0"/>
              <a:t>Disciples first called Christian's Antioch.  Disciple = Christian.</a:t>
            </a:r>
          </a:p>
          <a:p>
            <a:r>
              <a:rPr lang="en-US" dirty="0" smtClean="0"/>
              <a:t>Now let's let Jesus define what a true Christian is.  Look at the passages where Jesus defines what his DISCIPLE is to be.</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pPr>
              <a:buNone/>
            </a:pPr>
            <a:r>
              <a:rPr lang="en-US" b="1" dirty="0" smtClean="0"/>
              <a:t>Let’s have Jesus define disciple, thus defining who is a true Christian.</a:t>
            </a:r>
          </a:p>
          <a:p>
            <a:pPr>
              <a:buNone/>
            </a:pPr>
            <a:endParaRPr lang="en-US" b="1" dirty="0" smtClean="0"/>
          </a:p>
          <a:p>
            <a:pPr>
              <a:buNone/>
            </a:pPr>
            <a:endParaRPr lang="en-US" dirty="0"/>
          </a:p>
        </p:txBody>
      </p:sp>
      <p:pic>
        <p:nvPicPr>
          <p:cNvPr id="4" name="Picture 3" descr="bible.jpg"/>
          <p:cNvPicPr>
            <a:picLocks noChangeAspect="1"/>
          </p:cNvPicPr>
          <p:nvPr/>
        </p:nvPicPr>
        <p:blipFill>
          <a:blip r:embed="rId2" cstate="print"/>
          <a:stretch>
            <a:fillRect/>
          </a:stretch>
        </p:blipFill>
        <p:spPr>
          <a:xfrm>
            <a:off x="2133600" y="1828800"/>
            <a:ext cx="5080000" cy="38100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Mark 1:14-18</a:t>
            </a:r>
            <a:endParaRPr lang="en-US" dirty="0"/>
          </a:p>
        </p:txBody>
      </p:sp>
      <p:sp>
        <p:nvSpPr>
          <p:cNvPr id="3" name="Content Placeholder 2"/>
          <p:cNvSpPr>
            <a:spLocks noGrp="1"/>
          </p:cNvSpPr>
          <p:nvPr>
            <p:ph idx="1"/>
          </p:nvPr>
        </p:nvSpPr>
        <p:spPr/>
        <p:txBody>
          <a:bodyPr/>
          <a:lstStyle/>
          <a:p>
            <a:pPr>
              <a:buNone/>
            </a:pPr>
            <a:r>
              <a:rPr lang="en-US" b="1" dirty="0" smtClean="0"/>
              <a:t>A. Calling of the first disciples </a:t>
            </a:r>
          </a:p>
          <a:p>
            <a:pPr>
              <a:buNone/>
            </a:pPr>
            <a:r>
              <a:rPr lang="en-US" b="1" dirty="0" smtClean="0"/>
              <a:t>B. Come follow me (Christ) </a:t>
            </a:r>
          </a:p>
          <a:p>
            <a:pPr>
              <a:buNone/>
            </a:pPr>
            <a:r>
              <a:rPr lang="en-US" b="1" dirty="0" smtClean="0"/>
              <a:t>C. Fishers of men – Jesus gave these first disciples the real purpose for living </a:t>
            </a:r>
          </a:p>
          <a:p>
            <a:pPr>
              <a:buNone/>
            </a:pPr>
            <a:r>
              <a:rPr lang="en-US" b="1" dirty="0" smtClean="0"/>
              <a:t>D. Immediately</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Luke 9:23-26</a:t>
            </a:r>
            <a:endParaRPr lang="en-US" dirty="0"/>
          </a:p>
        </p:txBody>
      </p:sp>
      <p:sp>
        <p:nvSpPr>
          <p:cNvPr id="3" name="Content Placeholder 2"/>
          <p:cNvSpPr>
            <a:spLocks noGrp="1"/>
          </p:cNvSpPr>
          <p:nvPr>
            <p:ph idx="1"/>
          </p:nvPr>
        </p:nvSpPr>
        <p:spPr/>
        <p:txBody>
          <a:bodyPr>
            <a:normAutofit/>
          </a:bodyPr>
          <a:lstStyle/>
          <a:p>
            <a:pPr>
              <a:buNone/>
            </a:pPr>
            <a:r>
              <a:rPr lang="en-US" b="1" dirty="0" smtClean="0"/>
              <a:t>A. If any man... </a:t>
            </a:r>
          </a:p>
          <a:p>
            <a:pPr>
              <a:buNone/>
            </a:pPr>
            <a:r>
              <a:rPr lang="en-US" b="1" dirty="0" smtClean="0"/>
              <a:t>B. Deny self. Notice Christ in the garden (Matthew 26:36-39, “Not my will, but your will.”) Do not give in to moods. </a:t>
            </a:r>
          </a:p>
          <a:p>
            <a:pPr>
              <a:buNone/>
            </a:pPr>
            <a:r>
              <a:rPr lang="en-US" b="1" dirty="0" smtClean="0"/>
              <a:t>C. Carry the cross – daily </a:t>
            </a:r>
          </a:p>
          <a:p>
            <a:pPr>
              <a:buNone/>
            </a:pPr>
            <a:r>
              <a:rPr lang="en-US" b="1" dirty="0" smtClean="0"/>
              <a:t>D. Gain world ... forfeit soul. Lose your life for Jesus ... save it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Luke 14:25-33</a:t>
            </a:r>
            <a:endParaRPr lang="en-US" dirty="0"/>
          </a:p>
        </p:txBody>
      </p:sp>
      <p:sp>
        <p:nvSpPr>
          <p:cNvPr id="3" name="Content Placeholder 2"/>
          <p:cNvSpPr>
            <a:spLocks noGrp="1"/>
          </p:cNvSpPr>
          <p:nvPr>
            <p:ph idx="1"/>
          </p:nvPr>
        </p:nvSpPr>
        <p:spPr/>
        <p:txBody>
          <a:bodyPr/>
          <a:lstStyle/>
          <a:p>
            <a:pPr>
              <a:buNone/>
            </a:pPr>
            <a:r>
              <a:rPr lang="en-US" b="1" dirty="0" smtClean="0"/>
              <a:t>A. If any man... </a:t>
            </a:r>
          </a:p>
          <a:p>
            <a:pPr>
              <a:buNone/>
            </a:pPr>
            <a:r>
              <a:rPr lang="en-US" b="1" dirty="0" smtClean="0"/>
              <a:t>B. Count the cost (v. 28-30) </a:t>
            </a:r>
          </a:p>
          <a:p>
            <a:pPr>
              <a:buNone/>
            </a:pPr>
            <a:r>
              <a:rPr lang="en-US" b="1" dirty="0" smtClean="0"/>
              <a:t>C. Consider the alternatives (v. 31-32) </a:t>
            </a:r>
          </a:p>
          <a:p>
            <a:pPr>
              <a:buNone/>
            </a:pPr>
            <a:r>
              <a:rPr lang="en-US" b="1" dirty="0" smtClean="0"/>
              <a:t>D. Love Christ more than any person (v. 26) </a:t>
            </a:r>
          </a:p>
          <a:p>
            <a:pPr>
              <a:buNone/>
            </a:pPr>
            <a:r>
              <a:rPr lang="en-US" b="1" dirty="0" smtClean="0"/>
              <a:t>E. Persecutions (v. 27) </a:t>
            </a:r>
          </a:p>
          <a:p>
            <a:pPr>
              <a:buNone/>
            </a:pPr>
            <a:r>
              <a:rPr lang="en-US" b="1" dirty="0" smtClean="0"/>
              <a:t>F. Everything, not just anything (v. 33)</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Luke 11:1-4</a:t>
            </a:r>
            <a:endParaRPr lang="en-US" dirty="0"/>
          </a:p>
        </p:txBody>
      </p:sp>
      <p:sp>
        <p:nvSpPr>
          <p:cNvPr id="3" name="Content Placeholder 2"/>
          <p:cNvSpPr>
            <a:spLocks noGrp="1"/>
          </p:cNvSpPr>
          <p:nvPr>
            <p:ph idx="1"/>
          </p:nvPr>
        </p:nvSpPr>
        <p:spPr/>
        <p:txBody>
          <a:bodyPr/>
          <a:lstStyle/>
          <a:p>
            <a:pPr>
              <a:buNone/>
            </a:pPr>
            <a:r>
              <a:rPr lang="en-US" b="1" dirty="0" smtClean="0"/>
              <a:t>A. Must learn to pray – disciples saw the strength Jesus received from the Father </a:t>
            </a:r>
          </a:p>
          <a:p>
            <a:pPr>
              <a:buNone/>
            </a:pPr>
            <a:r>
              <a:rPr lang="en-US" b="1" dirty="0" smtClean="0"/>
              <a:t>B. Daily personal relationship with God (v. 3); daily prayer</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John 13:34-35</a:t>
            </a:r>
            <a:endParaRPr lang="en-US" dirty="0"/>
          </a:p>
        </p:txBody>
      </p:sp>
      <p:sp>
        <p:nvSpPr>
          <p:cNvPr id="3" name="Content Placeholder 2"/>
          <p:cNvSpPr>
            <a:spLocks noGrp="1"/>
          </p:cNvSpPr>
          <p:nvPr>
            <p:ph idx="1"/>
          </p:nvPr>
        </p:nvSpPr>
        <p:spPr/>
        <p:txBody>
          <a:bodyPr/>
          <a:lstStyle/>
          <a:p>
            <a:pPr>
              <a:buNone/>
            </a:pPr>
            <a:r>
              <a:rPr lang="en-US" b="1" dirty="0" smtClean="0"/>
              <a:t>A. Love one another </a:t>
            </a:r>
          </a:p>
          <a:p>
            <a:pPr>
              <a:buNone/>
            </a:pPr>
            <a:r>
              <a:rPr lang="en-US" b="1" dirty="0" smtClean="0"/>
              <a:t>B. Be an active part of the fellowship</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6. Matthew 28:18-20</a:t>
            </a:r>
            <a:endParaRPr lang="en-US" dirty="0"/>
          </a:p>
        </p:txBody>
      </p:sp>
      <p:sp>
        <p:nvSpPr>
          <p:cNvPr id="3" name="Content Placeholder 2"/>
          <p:cNvSpPr>
            <a:spLocks noGrp="1"/>
          </p:cNvSpPr>
          <p:nvPr>
            <p:ph idx="1"/>
          </p:nvPr>
        </p:nvSpPr>
        <p:spPr/>
        <p:txBody>
          <a:bodyPr/>
          <a:lstStyle/>
          <a:p>
            <a:pPr>
              <a:buNone/>
            </a:pPr>
            <a:r>
              <a:rPr lang="en-US" b="1" dirty="0" smtClean="0"/>
              <a:t>A. Command – make disciples (given to all) </a:t>
            </a:r>
          </a:p>
          <a:p>
            <a:pPr>
              <a:buNone/>
            </a:pPr>
            <a:r>
              <a:rPr lang="en-US" b="1" dirty="0" smtClean="0"/>
              <a:t>B. Who is a candidate for baptism? A person who makes the decision to be a disciple </a:t>
            </a:r>
          </a:p>
          <a:p>
            <a:pPr>
              <a:buNone/>
            </a:pPr>
            <a:r>
              <a:rPr lang="en-US" b="1" dirty="0" smtClean="0"/>
              <a:t>C. You need someone to disciple you to maturity in Christ </a:t>
            </a:r>
          </a:p>
          <a:p>
            <a:pPr>
              <a:buNone/>
            </a:pPr>
            <a:r>
              <a:rPr lang="en-US" b="1" dirty="0" smtClean="0"/>
              <a:t>D. This is the only way to save the world!</a:t>
            </a:r>
            <a:endParaRPr lang="en-US" dirty="0" smtClean="0"/>
          </a:p>
          <a:p>
            <a:pPr>
              <a:buNone/>
            </a:pPr>
            <a:endParaRPr lang="en-US" b="1"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communion.jpg"/>
          <p:cNvPicPr>
            <a:picLocks noGrp="1" noChangeAspect="1"/>
          </p:cNvPicPr>
          <p:nvPr>
            <p:ph idx="1"/>
          </p:nvPr>
        </p:nvPicPr>
        <p:blipFill>
          <a:blip r:embed="rId2" cstate="print"/>
          <a:stretch>
            <a:fillRect/>
          </a:stretch>
        </p:blipFill>
        <p:spPr>
          <a:xfrm>
            <a:off x="0" y="0"/>
            <a:ext cx="9448800" cy="6858000"/>
          </a:xfrm>
        </p:spPr>
      </p:pic>
      <p:sp>
        <p:nvSpPr>
          <p:cNvPr id="2" name="Title 1"/>
          <p:cNvSpPr>
            <a:spLocks noGrp="1"/>
          </p:cNvSpPr>
          <p:nvPr>
            <p:ph type="title"/>
          </p:nvPr>
        </p:nvSpPr>
        <p:spPr>
          <a:xfrm>
            <a:off x="0" y="2438400"/>
            <a:ext cx="8229600" cy="1143000"/>
          </a:xfrm>
        </p:spPr>
        <p:txBody>
          <a:bodyPr/>
          <a:lstStyle/>
          <a:p>
            <a:r>
              <a:rPr lang="en-US" b="1" dirty="0" smtClean="0">
                <a:latin typeface="Papyrus" pitchFamily="66" charset="0"/>
              </a:rPr>
              <a:t>Communion</a:t>
            </a:r>
            <a:endParaRPr lang="en-US" b="1" dirty="0">
              <a:latin typeface="Papyrus" pitchFamily="66"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Vision</a:t>
            </a:r>
            <a:endParaRPr lang="en-US" dirty="0"/>
          </a:p>
        </p:txBody>
      </p:sp>
      <p:sp>
        <p:nvSpPr>
          <p:cNvPr id="3" name="Content Placeholder 2"/>
          <p:cNvSpPr>
            <a:spLocks noGrp="1"/>
          </p:cNvSpPr>
          <p:nvPr>
            <p:ph idx="1"/>
          </p:nvPr>
        </p:nvSpPr>
        <p:spPr/>
        <p:txBody>
          <a:bodyPr/>
          <a:lstStyle/>
          <a:p>
            <a:pPr>
              <a:buNone/>
            </a:pPr>
            <a:r>
              <a:rPr lang="en-US" b="1" dirty="0" smtClean="0"/>
              <a:t>YEAR		Preacher			Disciple</a:t>
            </a:r>
          </a:p>
          <a:p>
            <a:pPr>
              <a:buNone/>
            </a:pPr>
            <a:r>
              <a:rPr lang="en-US" dirty="0" smtClean="0"/>
              <a:t>1			365				2</a:t>
            </a:r>
          </a:p>
          <a:p>
            <a:pPr>
              <a:buNone/>
            </a:pPr>
            <a:r>
              <a:rPr lang="en-US" dirty="0" smtClean="0"/>
              <a:t>2			730				4</a:t>
            </a:r>
          </a:p>
          <a:p>
            <a:pPr>
              <a:buNone/>
            </a:pPr>
            <a:r>
              <a:rPr lang="en-US" dirty="0" smtClean="0"/>
              <a:t>3			1095				8</a:t>
            </a:r>
          </a:p>
          <a:p>
            <a:pPr>
              <a:buNone/>
            </a:pPr>
            <a:r>
              <a:rPr lang="en-US" dirty="0" smtClean="0"/>
              <a:t>13 		4745				8192</a:t>
            </a:r>
          </a:p>
          <a:p>
            <a:pPr>
              <a:buNone/>
            </a:pPr>
            <a:r>
              <a:rPr lang="en-US" dirty="0" smtClean="0"/>
              <a:t>32		11,680			Over 5 billion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Matthew 28:18-20 (Continued)</a:t>
            </a:r>
            <a:endParaRPr lang="en-US" dirty="0"/>
          </a:p>
        </p:txBody>
      </p:sp>
      <p:sp>
        <p:nvSpPr>
          <p:cNvPr id="5" name="Rectangle 4"/>
          <p:cNvSpPr/>
          <p:nvPr/>
        </p:nvSpPr>
        <p:spPr>
          <a:xfrm>
            <a:off x="533400" y="1295400"/>
            <a:ext cx="8077200" cy="2062103"/>
          </a:xfrm>
          <a:prstGeom prst="rect">
            <a:avLst/>
          </a:prstGeom>
        </p:spPr>
        <p:txBody>
          <a:bodyPr wrap="square">
            <a:spAutoFit/>
          </a:bodyPr>
          <a:lstStyle/>
          <a:p>
            <a:r>
              <a:rPr lang="en-US" sz="3200" b="1" u="sng" dirty="0" smtClean="0"/>
              <a:t>Conclusion Questions: </a:t>
            </a:r>
          </a:p>
          <a:p>
            <a:r>
              <a:rPr lang="en-US" b="1" dirty="0" smtClean="0"/>
              <a:t>	</a:t>
            </a:r>
            <a:r>
              <a:rPr lang="en-US" sz="2400" b="1" dirty="0" smtClean="0"/>
              <a:t>Am I a disciple? </a:t>
            </a:r>
          </a:p>
          <a:p>
            <a:r>
              <a:rPr lang="en-US" sz="2400" b="1" dirty="0" smtClean="0"/>
              <a:t>	Am I a Christian? </a:t>
            </a:r>
          </a:p>
          <a:p>
            <a:r>
              <a:rPr lang="en-US" sz="2400" b="1" dirty="0" smtClean="0"/>
              <a:t>	Am I saved? </a:t>
            </a:r>
          </a:p>
          <a:p>
            <a:r>
              <a:rPr lang="en-US" sz="2400" b="1" dirty="0" smtClean="0"/>
              <a:t>	What do I need to do to become a disciple? </a:t>
            </a:r>
            <a:endParaRPr lang="en-US" sz="2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Next Sessions Quiz! </a:t>
            </a:r>
            <a:r>
              <a:rPr lang="en-US" dirty="0" smtClean="0"/>
              <a:t/>
            </a:r>
            <a:br>
              <a:rPr lang="en-US" dirty="0" smtClean="0"/>
            </a:br>
            <a:r>
              <a:rPr lang="en-US" dirty="0" smtClean="0"/>
              <a:t>(Wednesday 9/25)</a:t>
            </a:r>
            <a:endParaRPr lang="en-US" dirty="0"/>
          </a:p>
        </p:txBody>
      </p:sp>
      <p:sp>
        <p:nvSpPr>
          <p:cNvPr id="3" name="Content Placeholder 2"/>
          <p:cNvSpPr>
            <a:spLocks noGrp="1"/>
          </p:cNvSpPr>
          <p:nvPr>
            <p:ph idx="1"/>
          </p:nvPr>
        </p:nvSpPr>
        <p:spPr/>
        <p:txBody>
          <a:bodyPr>
            <a:normAutofit/>
          </a:bodyPr>
          <a:lstStyle/>
          <a:p>
            <a:r>
              <a:rPr lang="en-US" dirty="0" smtClean="0"/>
              <a:t>Session 2 scripture memory (Word of God)</a:t>
            </a:r>
          </a:p>
          <a:p>
            <a:pPr lvl="1"/>
            <a:r>
              <a:rPr lang="en-US" b="1" dirty="0" smtClean="0"/>
              <a:t>John 8:31-32</a:t>
            </a:r>
            <a:r>
              <a:rPr lang="en-US" dirty="0" smtClean="0"/>
              <a:t> </a:t>
            </a:r>
          </a:p>
          <a:p>
            <a:pPr lvl="1"/>
            <a:r>
              <a:rPr lang="en-US" b="1" dirty="0" smtClean="0"/>
              <a:t>Philippians 4:13</a:t>
            </a:r>
          </a:p>
          <a:p>
            <a:r>
              <a:rPr lang="en-US" dirty="0" smtClean="0"/>
              <a:t>Session 3 scripture memory  (Discipleship)</a:t>
            </a:r>
          </a:p>
          <a:p>
            <a:pPr lvl="1"/>
            <a:r>
              <a:rPr lang="en-US" b="1" dirty="0" smtClean="0"/>
              <a:t>Mark 1:17 </a:t>
            </a:r>
          </a:p>
          <a:p>
            <a:pPr lvl="1"/>
            <a:r>
              <a:rPr lang="en-US" b="1" dirty="0" smtClean="0"/>
              <a:t>John 13:34-35</a:t>
            </a:r>
          </a:p>
          <a:p>
            <a:r>
              <a:rPr lang="en-US" dirty="0" smtClean="0"/>
              <a:t>Know the scriptures and bullet points for both the “Word of God” and “Discipleship”</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Papyrus" pitchFamily="66" charset="0"/>
              </a:rPr>
              <a:t>Contribution</a:t>
            </a:r>
            <a:endParaRPr lang="en-US" b="1" dirty="0">
              <a:latin typeface="Papyrus" pitchFamily="66" charset="0"/>
            </a:endParaRPr>
          </a:p>
        </p:txBody>
      </p:sp>
      <p:pic>
        <p:nvPicPr>
          <p:cNvPr id="4" name="Content Placeholder 3" descr="haggai (1).jpg"/>
          <p:cNvPicPr>
            <a:picLocks noGrp="1" noChangeAspect="1"/>
          </p:cNvPicPr>
          <p:nvPr>
            <p:ph idx="1"/>
          </p:nvPr>
        </p:nvPicPr>
        <p:blipFill>
          <a:blip r:embed="rId2" cstate="print"/>
          <a:stretch>
            <a:fillRect/>
          </a:stretch>
        </p:blipFill>
        <p:spPr>
          <a:xfrm>
            <a:off x="1203841" y="1600200"/>
            <a:ext cx="6736317" cy="4525963"/>
          </a:xfr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8200" y="228600"/>
            <a:ext cx="7772400" cy="1466850"/>
          </a:xfrm>
        </p:spPr>
        <p:txBody>
          <a:bodyPr>
            <a:normAutofit/>
          </a:bodyPr>
          <a:lstStyle/>
          <a:p>
            <a:r>
              <a:rPr lang="en-US" sz="6600" b="1" dirty="0" smtClean="0">
                <a:latin typeface="Papyrus" pitchFamily="66" charset="0"/>
              </a:rPr>
              <a:t>Announcements</a:t>
            </a:r>
            <a:endParaRPr lang="en-US" sz="6600" b="1" dirty="0">
              <a:latin typeface="Papyrus" pitchFamily="66" charset="0"/>
            </a:endParaRPr>
          </a:p>
        </p:txBody>
      </p:sp>
      <p:sp>
        <p:nvSpPr>
          <p:cNvPr id="3" name="Subtitle 2"/>
          <p:cNvSpPr>
            <a:spLocks noGrp="1"/>
          </p:cNvSpPr>
          <p:nvPr>
            <p:ph type="subTitle" idx="1"/>
          </p:nvPr>
        </p:nvSpPr>
        <p:spPr>
          <a:xfrm>
            <a:off x="304800" y="1447800"/>
            <a:ext cx="8610600" cy="5105400"/>
          </a:xfrm>
        </p:spPr>
        <p:txBody>
          <a:bodyPr>
            <a:normAutofit fontScale="40000" lnSpcReduction="20000"/>
          </a:bodyPr>
          <a:lstStyle/>
          <a:p>
            <a:pPr algn="l"/>
            <a:r>
              <a:rPr lang="en-US" sz="5000" b="1" dirty="0" smtClean="0">
                <a:solidFill>
                  <a:schemeClr val="tx1"/>
                </a:solidFill>
              </a:rPr>
              <a:t>Wednesday 9/25 7:30pm - Congregational First Principles</a:t>
            </a:r>
            <a:r>
              <a:rPr lang="en-US" sz="5000" dirty="0" smtClean="0">
                <a:solidFill>
                  <a:schemeClr val="tx1"/>
                </a:solidFill>
              </a:rPr>
              <a:t> </a:t>
            </a:r>
          </a:p>
          <a:p>
            <a:pPr lvl="0" algn="l">
              <a:buFont typeface="Arial" pitchFamily="34" charset="0"/>
              <a:buChar char="•"/>
            </a:pPr>
            <a:r>
              <a:rPr lang="en-US" sz="4000" dirty="0" smtClean="0">
                <a:solidFill>
                  <a:schemeClr val="tx1"/>
                </a:solidFill>
              </a:rPr>
              <a:t>There will be a quiz on "The Word of God" and "Discipleship" studies &amp; the four memory verses:</a:t>
            </a:r>
          </a:p>
          <a:p>
            <a:pPr lvl="1" algn="l">
              <a:buFont typeface="Courier New" pitchFamily="49" charset="0"/>
              <a:buChar char="o"/>
            </a:pPr>
            <a:r>
              <a:rPr lang="en-US" sz="3600" dirty="0" smtClean="0">
                <a:solidFill>
                  <a:schemeClr val="tx1"/>
                </a:solidFill>
              </a:rPr>
              <a:t>From Session 2 </a:t>
            </a:r>
            <a:r>
              <a:rPr lang="en-US" sz="3600" b="1" dirty="0" smtClean="0">
                <a:solidFill>
                  <a:schemeClr val="tx1"/>
                </a:solidFill>
              </a:rPr>
              <a:t> </a:t>
            </a:r>
            <a:r>
              <a:rPr lang="en-US" sz="3600" dirty="0" smtClean="0">
                <a:solidFill>
                  <a:schemeClr val="tx1"/>
                </a:solidFill>
              </a:rPr>
              <a:t>- John 8:31-32 and Philippians 4:13</a:t>
            </a:r>
          </a:p>
          <a:p>
            <a:pPr lvl="1" algn="l">
              <a:buFont typeface="Courier New" pitchFamily="49" charset="0"/>
              <a:buChar char="o"/>
            </a:pPr>
            <a:r>
              <a:rPr lang="en-US" sz="3600" dirty="0" smtClean="0">
                <a:solidFill>
                  <a:schemeClr val="tx1"/>
                </a:solidFill>
              </a:rPr>
              <a:t>From Session 3 - Mark 1:17 and John 13:34-35)  </a:t>
            </a:r>
          </a:p>
          <a:p>
            <a:pPr algn="l"/>
            <a:endParaRPr lang="en-US" sz="4000" b="1" dirty="0" smtClean="0">
              <a:solidFill>
                <a:schemeClr val="tx1"/>
              </a:solidFill>
            </a:endParaRPr>
          </a:p>
          <a:p>
            <a:pPr algn="l"/>
            <a:r>
              <a:rPr lang="en-US" sz="4000" dirty="0" smtClean="0">
                <a:solidFill>
                  <a:schemeClr val="tx1"/>
                </a:solidFill>
              </a:rPr>
              <a:t> </a:t>
            </a:r>
            <a:r>
              <a:rPr lang="en-US" sz="5000" b="1" dirty="0" smtClean="0">
                <a:solidFill>
                  <a:schemeClr val="tx1"/>
                </a:solidFill>
              </a:rPr>
              <a:t>Friday Oct 4th - Sunday Oct 6th : Marriage Retreat - "The Vow.  </a:t>
            </a:r>
            <a:endParaRPr lang="en-US" sz="5000" dirty="0" smtClean="0">
              <a:solidFill>
                <a:schemeClr val="tx1"/>
              </a:solidFill>
            </a:endParaRPr>
          </a:p>
          <a:p>
            <a:r>
              <a:rPr lang="en-US" sz="7000" b="1" dirty="0" smtClean="0">
                <a:solidFill>
                  <a:schemeClr val="tx1"/>
                </a:solidFill>
                <a:effectLst>
                  <a:outerShdw blurRad="38100" dist="38100" dir="2700000" algn="tl">
                    <a:srgbClr val="000000">
                      <a:alpha val="43137"/>
                    </a:srgbClr>
                  </a:outerShdw>
                </a:effectLst>
              </a:rPr>
              <a:t>!VERY IMPORTANT REGARDING HOTEL!</a:t>
            </a:r>
          </a:p>
          <a:p>
            <a:pPr algn="l">
              <a:buFont typeface="Arial" pitchFamily="34" charset="0"/>
              <a:buChar char="•"/>
            </a:pPr>
            <a:r>
              <a:rPr lang="en-US" sz="4500" dirty="0" smtClean="0">
                <a:solidFill>
                  <a:schemeClr val="tx1"/>
                </a:solidFill>
              </a:rPr>
              <a:t> Call the </a:t>
            </a:r>
            <a:r>
              <a:rPr lang="en-US" sz="4500" dirty="0" err="1" smtClean="0">
                <a:solidFill>
                  <a:schemeClr val="tx1"/>
                </a:solidFill>
              </a:rPr>
              <a:t>Poco</a:t>
            </a:r>
            <a:r>
              <a:rPr lang="en-US" sz="4500" dirty="0" smtClean="0">
                <a:solidFill>
                  <a:schemeClr val="tx1"/>
                </a:solidFill>
              </a:rPr>
              <a:t> Diablo Resort </a:t>
            </a:r>
            <a:r>
              <a:rPr lang="en-US" sz="4500" b="1" dirty="0" smtClean="0">
                <a:solidFill>
                  <a:schemeClr val="tx1"/>
                </a:solidFill>
              </a:rPr>
              <a:t>Monday</a:t>
            </a:r>
            <a:r>
              <a:rPr lang="en-US" sz="4500" dirty="0" smtClean="0">
                <a:solidFill>
                  <a:schemeClr val="tx1"/>
                </a:solidFill>
              </a:rPr>
              <a:t> </a:t>
            </a:r>
            <a:r>
              <a:rPr lang="en-US" sz="4500" u="sng" dirty="0" smtClean="0">
                <a:solidFill>
                  <a:schemeClr val="tx1"/>
                </a:solidFill>
                <a:hlinkClick r:id="rId2"/>
              </a:rPr>
              <a:t>(928-282-7333</a:t>
            </a:r>
            <a:r>
              <a:rPr lang="en-US" sz="4500" dirty="0" smtClean="0">
                <a:solidFill>
                  <a:schemeClr val="tx1"/>
                </a:solidFill>
              </a:rPr>
              <a:t>) and ask for the </a:t>
            </a:r>
            <a:r>
              <a:rPr lang="en-US" sz="4500" b="1" dirty="0" smtClean="0">
                <a:solidFill>
                  <a:schemeClr val="tx1"/>
                </a:solidFill>
              </a:rPr>
              <a:t>ONSITE RESERVATION</a:t>
            </a:r>
            <a:r>
              <a:rPr lang="en-US" sz="4500" dirty="0" smtClean="0">
                <a:solidFill>
                  <a:schemeClr val="tx1"/>
                </a:solidFill>
              </a:rPr>
              <a:t>.   They WILL NOT Charge your card UNTIL you checkout!  </a:t>
            </a:r>
            <a:r>
              <a:rPr lang="en-US" sz="4500" b="1" dirty="0" smtClean="0">
                <a:solidFill>
                  <a:schemeClr val="tx1"/>
                </a:solidFill>
              </a:rPr>
              <a:t>Sign up in BACK!</a:t>
            </a:r>
          </a:p>
          <a:p>
            <a:pPr lvl="0" algn="l">
              <a:buFont typeface="Arial" pitchFamily="34" charset="0"/>
              <a:buChar char="•"/>
            </a:pPr>
            <a:r>
              <a:rPr lang="en-US" sz="4500" dirty="0" smtClean="0">
                <a:solidFill>
                  <a:schemeClr val="tx1"/>
                </a:solidFill>
              </a:rPr>
              <a:t> We now </a:t>
            </a:r>
            <a:r>
              <a:rPr lang="en-US" sz="4500" b="1" dirty="0" smtClean="0">
                <a:solidFill>
                  <a:schemeClr val="tx1"/>
                </a:solidFill>
              </a:rPr>
              <a:t>have "The Vow" invitations</a:t>
            </a:r>
            <a:r>
              <a:rPr lang="en-US" sz="4500" dirty="0" smtClean="0">
                <a:solidFill>
                  <a:schemeClr val="tx1"/>
                </a:solidFill>
              </a:rPr>
              <a:t>.  Please pick-up </a:t>
            </a:r>
            <a:r>
              <a:rPr lang="en-US" sz="4500" b="1" dirty="0" smtClean="0">
                <a:solidFill>
                  <a:schemeClr val="tx1"/>
                </a:solidFill>
              </a:rPr>
              <a:t>5</a:t>
            </a:r>
            <a:r>
              <a:rPr lang="en-US" sz="4500" dirty="0" smtClean="0">
                <a:solidFill>
                  <a:schemeClr val="tx1"/>
                </a:solidFill>
              </a:rPr>
              <a:t> per married member.</a:t>
            </a:r>
          </a:p>
          <a:p>
            <a:pPr lvl="1" algn="l"/>
            <a:r>
              <a:rPr lang="en-US" sz="4500" dirty="0" smtClean="0">
                <a:solidFill>
                  <a:schemeClr val="tx1"/>
                </a:solidFill>
              </a:rPr>
              <a:t> </a:t>
            </a:r>
          </a:p>
          <a:p>
            <a:pPr algn="l"/>
            <a:r>
              <a:rPr lang="en-US" sz="5000" b="1" dirty="0" smtClean="0">
                <a:solidFill>
                  <a:schemeClr val="tx1"/>
                </a:solidFill>
              </a:rPr>
              <a:t>Sunday October 27th Bring Your Neighbor Day - "Back To The Bible"</a:t>
            </a:r>
            <a:endParaRPr lang="en-US" sz="5000" dirty="0" smtClean="0">
              <a:solidFill>
                <a:schemeClr val="tx1"/>
              </a:solidFill>
            </a:endParaRPr>
          </a:p>
          <a:p>
            <a:pPr lvl="0" algn="l">
              <a:buFont typeface="Arial" pitchFamily="34" charset="0"/>
              <a:buChar char="•"/>
            </a:pPr>
            <a:r>
              <a:rPr lang="en-US" sz="4000" dirty="0" smtClean="0">
                <a:solidFill>
                  <a:schemeClr val="tx1"/>
                </a:solidFill>
              </a:rPr>
              <a:t>Please pick up 10 invitations in back!  BBQ and Talent Show to follow!</a:t>
            </a:r>
          </a:p>
          <a:p>
            <a:pPr lvl="0" algn="l">
              <a:buFont typeface="Arial" pitchFamily="34" charset="0"/>
              <a:buChar char="•"/>
            </a:pPr>
            <a:r>
              <a:rPr lang="en-US" sz="4000" dirty="0" smtClean="0">
                <a:solidFill>
                  <a:schemeClr val="tx1"/>
                </a:solidFill>
              </a:rPr>
              <a:t>Contact Jeremy Ciaramella at 541-579-5795 if you are interested in performing for the show.</a:t>
            </a:r>
          </a:p>
          <a:p>
            <a:pPr algn="l"/>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Announcements</a:t>
            </a:r>
            <a:endParaRPr lang="en-US" dirty="0"/>
          </a:p>
        </p:txBody>
      </p:sp>
      <p:sp>
        <p:nvSpPr>
          <p:cNvPr id="3" name="Content Placeholder 2"/>
          <p:cNvSpPr>
            <a:spLocks noGrp="1"/>
          </p:cNvSpPr>
          <p:nvPr>
            <p:ph idx="1"/>
          </p:nvPr>
        </p:nvSpPr>
        <p:spPr/>
        <p:txBody>
          <a:bodyPr>
            <a:normAutofit fontScale="85000" lnSpcReduction="10000"/>
          </a:bodyPr>
          <a:lstStyle/>
          <a:p>
            <a:r>
              <a:rPr lang="en-US" sz="4400" b="1" dirty="0" smtClean="0"/>
              <a:t>Saturday 9/21 8:15AM</a:t>
            </a:r>
            <a:r>
              <a:rPr lang="en-US" sz="4400" dirty="0" smtClean="0"/>
              <a:t> </a:t>
            </a:r>
            <a:r>
              <a:rPr lang="en-US" sz="4400" b="1" dirty="0" smtClean="0"/>
              <a:t>Tagging at University and Rural</a:t>
            </a:r>
            <a:endParaRPr lang="en-US" sz="4400" dirty="0" smtClean="0"/>
          </a:p>
          <a:p>
            <a:r>
              <a:rPr lang="en-US" dirty="0" smtClean="0"/>
              <a:t>Wear your MERCY shirt!  </a:t>
            </a:r>
          </a:p>
          <a:p>
            <a:r>
              <a:rPr lang="en-US" dirty="0" smtClean="0"/>
              <a:t>All donations go towards Special Missions Contribution Sunday November 24th!</a:t>
            </a:r>
          </a:p>
          <a:p>
            <a:r>
              <a:rPr lang="en-US" b="1" dirty="0" smtClean="0"/>
              <a:t>Friday Oct. 11</a:t>
            </a:r>
            <a:r>
              <a:rPr lang="en-US" b="1" baseline="30000" dirty="0" smtClean="0"/>
              <a:t>th</a:t>
            </a:r>
            <a:r>
              <a:rPr lang="en-US" b="1" dirty="0" smtClean="0"/>
              <a:t> 9AM – Sunday October 13</a:t>
            </a:r>
            <a:r>
              <a:rPr lang="en-US" b="1" baseline="30000" dirty="0" smtClean="0"/>
              <a:t>th</a:t>
            </a:r>
            <a:r>
              <a:rPr lang="en-US" b="1" dirty="0" smtClean="0"/>
              <a:t>, City of Angels Campus Retreat</a:t>
            </a:r>
            <a:r>
              <a:rPr lang="en-US" dirty="0" smtClean="0"/>
              <a:t> at Camp Whittle, Big Bear.  “Elevate: Keep Rising To The Top” ($40)</a:t>
            </a:r>
          </a:p>
          <a:p>
            <a:r>
              <a:rPr lang="en-US" b="1" dirty="0" smtClean="0"/>
              <a:t>Friday Oct. 11</a:t>
            </a:r>
            <a:r>
              <a:rPr lang="en-US" b="1" baseline="30000" dirty="0" smtClean="0"/>
              <a:t>th</a:t>
            </a:r>
            <a:r>
              <a:rPr lang="en-US" b="1" dirty="0" smtClean="0"/>
              <a:t> 8:30PM – Sunday October 13</a:t>
            </a:r>
            <a:r>
              <a:rPr lang="en-US" b="1" baseline="30000" dirty="0" smtClean="0"/>
              <a:t>th</a:t>
            </a:r>
            <a:r>
              <a:rPr lang="en-US" b="1" dirty="0" smtClean="0"/>
              <a:t>, City of Angels Singles Retreat</a:t>
            </a:r>
            <a:r>
              <a:rPr lang="en-US" dirty="0" smtClean="0"/>
              <a:t> at Catalina Island($181.00)</a:t>
            </a:r>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oenixICC2013_LOGO_FINAL.png"/>
          <p:cNvPicPr>
            <a:picLocks noChangeAspect="1"/>
          </p:cNvPicPr>
          <p:nvPr/>
        </p:nvPicPr>
        <p:blipFill>
          <a:blip r:embed="rId2" cstate="print"/>
          <a:stretch>
            <a:fillRect/>
          </a:stretch>
        </p:blipFill>
        <p:spPr>
          <a:xfrm>
            <a:off x="1219200" y="1752600"/>
            <a:ext cx="6907937" cy="3453968"/>
          </a:xfrm>
          <a:prstGeom prst="rect">
            <a:avLst/>
          </a:prstGeom>
        </p:spPr>
      </p:pic>
      <p:sp>
        <p:nvSpPr>
          <p:cNvPr id="2" name="Title 1"/>
          <p:cNvSpPr>
            <a:spLocks noGrp="1"/>
          </p:cNvSpPr>
          <p:nvPr>
            <p:ph type="ctrTitle"/>
          </p:nvPr>
        </p:nvSpPr>
        <p:spPr>
          <a:xfrm>
            <a:off x="685800" y="1905000"/>
            <a:ext cx="7772400" cy="1466850"/>
          </a:xfrm>
        </p:spPr>
        <p:txBody>
          <a:bodyPr>
            <a:normAutofit/>
          </a:bodyPr>
          <a:lstStyle/>
          <a:p>
            <a:r>
              <a:rPr lang="en-US" sz="6600" b="1" dirty="0" smtClean="0">
                <a:latin typeface="Papyrus" pitchFamily="66" charset="0"/>
              </a:rPr>
              <a:t>~Fellowship Break~</a:t>
            </a:r>
            <a:endParaRPr lang="en-US" sz="6600" b="1" dirty="0">
              <a:latin typeface="Papyrus" pitchFamily="66"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hoenixICC2013_LOGO_FINAL.png"/>
          <p:cNvPicPr>
            <a:picLocks noChangeAspect="1"/>
          </p:cNvPicPr>
          <p:nvPr/>
        </p:nvPicPr>
        <p:blipFill>
          <a:blip r:embed="rId2" cstate="print"/>
          <a:stretch>
            <a:fillRect/>
          </a:stretch>
        </p:blipFill>
        <p:spPr>
          <a:xfrm>
            <a:off x="1219200" y="1752600"/>
            <a:ext cx="6907937" cy="3453968"/>
          </a:xfrm>
          <a:prstGeom prst="rect">
            <a:avLst/>
          </a:prstGeom>
        </p:spPr>
      </p:pic>
      <p:sp>
        <p:nvSpPr>
          <p:cNvPr id="2" name="Title 1"/>
          <p:cNvSpPr>
            <a:spLocks noGrp="1"/>
          </p:cNvSpPr>
          <p:nvPr>
            <p:ph type="ctrTitle"/>
          </p:nvPr>
        </p:nvSpPr>
        <p:spPr>
          <a:xfrm>
            <a:off x="685800" y="1905000"/>
            <a:ext cx="7772400" cy="1466850"/>
          </a:xfrm>
        </p:spPr>
        <p:txBody>
          <a:bodyPr>
            <a:normAutofit/>
          </a:bodyPr>
          <a:lstStyle/>
          <a:p>
            <a:r>
              <a:rPr lang="en-US" sz="6600" b="1" dirty="0" smtClean="0">
                <a:latin typeface="Papyrus" pitchFamily="66" charset="0"/>
              </a:rPr>
              <a:t>First Principles 2013</a:t>
            </a:r>
            <a:endParaRPr lang="en-US" sz="6600" b="1" dirty="0">
              <a:latin typeface="Papyrus" pitchFamily="66" charset="0"/>
            </a:endParaRPr>
          </a:p>
        </p:txBody>
      </p:sp>
      <p:sp>
        <p:nvSpPr>
          <p:cNvPr id="3" name="Subtitle 2"/>
          <p:cNvSpPr>
            <a:spLocks noGrp="1"/>
          </p:cNvSpPr>
          <p:nvPr>
            <p:ph type="subTitle" idx="1"/>
          </p:nvPr>
        </p:nvSpPr>
        <p:spPr/>
        <p:txBody>
          <a:bodyPr/>
          <a:lstStyle/>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Discipleship: Review</a:t>
            </a:r>
            <a:endParaRPr lang="en-US" dirty="0"/>
          </a:p>
        </p:txBody>
      </p:sp>
      <p:sp>
        <p:nvSpPr>
          <p:cNvPr id="3" name="Content Placeholder 2"/>
          <p:cNvSpPr>
            <a:spLocks noGrp="1"/>
          </p:cNvSpPr>
          <p:nvPr>
            <p:ph idx="1"/>
          </p:nvPr>
        </p:nvSpPr>
        <p:spPr/>
        <p:txBody>
          <a:bodyPr>
            <a:normAutofit fontScale="70000" lnSpcReduction="20000"/>
          </a:bodyPr>
          <a:lstStyle/>
          <a:p>
            <a:pPr>
              <a:buNone/>
            </a:pPr>
            <a:r>
              <a:rPr lang="en-US" b="1" dirty="0" smtClean="0"/>
              <a:t>REVIEW</a:t>
            </a:r>
          </a:p>
          <a:p>
            <a:r>
              <a:rPr lang="en-US" dirty="0" smtClean="0"/>
              <a:t>Where will we start when there is no faith in Christ?</a:t>
            </a:r>
          </a:p>
          <a:p>
            <a:pPr lvl="1"/>
            <a:r>
              <a:rPr lang="en-US" dirty="0" smtClean="0"/>
              <a:t>John.  Why?  It is an eyewitness account of the scriptures.</a:t>
            </a:r>
          </a:p>
          <a:p>
            <a:r>
              <a:rPr lang="en-US" dirty="0" smtClean="0"/>
              <a:t>Zealous young disciple, Bob.  Bob met "that Christian to be" Ralph.  </a:t>
            </a:r>
          </a:p>
          <a:p>
            <a:r>
              <a:rPr lang="en-US" dirty="0" smtClean="0"/>
              <a:t>Comes to church...wants to study...no faith?  John.  Faith in Jesus?  Seeking God.</a:t>
            </a:r>
          </a:p>
          <a:p>
            <a:r>
              <a:rPr lang="en-US" dirty="0" smtClean="0"/>
              <a:t>Calling him to seek God, and if you seek God, you’ll be blessed.</a:t>
            </a:r>
          </a:p>
          <a:p>
            <a:r>
              <a:rPr lang="en-US" dirty="0" smtClean="0"/>
              <a:t>The next study after seeking God?  The Word.  </a:t>
            </a:r>
          </a:p>
          <a:p>
            <a:pPr lvl="1"/>
            <a:r>
              <a:rPr lang="en-US" dirty="0" smtClean="0"/>
              <a:t>If they come to a conviction that the Word of God is to be obeyed, when they hit the challenging studies...they say, "I am going to go by the Word, not my feelings, not my traditions or experiences.”</a:t>
            </a:r>
          </a:p>
          <a:p>
            <a:r>
              <a:rPr lang="en-US" dirty="0" smtClean="0"/>
              <a:t>Do NOT skip these studies!  (Seeking God and the Word!)</a:t>
            </a:r>
          </a:p>
          <a:p>
            <a:r>
              <a:rPr lang="en-US" b="1" i="1" dirty="0" smtClean="0"/>
              <a:t>Need to catch up?  Check out phxicc.org</a:t>
            </a:r>
            <a:endParaRPr lang="en-US"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Discipleship: Introduction</a:t>
            </a:r>
            <a:endParaRPr lang="en-US" dirty="0"/>
          </a:p>
        </p:txBody>
      </p:sp>
      <p:sp>
        <p:nvSpPr>
          <p:cNvPr id="3" name="Content Placeholder 2"/>
          <p:cNvSpPr>
            <a:spLocks noGrp="1"/>
          </p:cNvSpPr>
          <p:nvPr>
            <p:ph idx="1"/>
          </p:nvPr>
        </p:nvSpPr>
        <p:spPr>
          <a:xfrm>
            <a:off x="457200" y="1600200"/>
            <a:ext cx="8229600" cy="4724400"/>
          </a:xfrm>
        </p:spPr>
        <p:txBody>
          <a:bodyPr>
            <a:normAutofit fontScale="70000" lnSpcReduction="20000"/>
          </a:bodyPr>
          <a:lstStyle/>
          <a:p>
            <a:r>
              <a:rPr lang="en-US" dirty="0" smtClean="0"/>
              <a:t>Don’t be gun shy on this study.  Don't really lay it out.</a:t>
            </a:r>
          </a:p>
          <a:p>
            <a:r>
              <a:rPr lang="en-US" dirty="0" smtClean="0"/>
              <a:t>Enthusiastic - literally in the Greek - "God in us!"  Not enthusiastic, implications right there!  Boring!?  Sin.</a:t>
            </a:r>
          </a:p>
          <a:p>
            <a:r>
              <a:rPr lang="en-US" dirty="0" smtClean="0"/>
              <a:t>Built a foundation, a heart to seek God, a conviction to go by the word of God and obey it.</a:t>
            </a:r>
          </a:p>
          <a:p>
            <a:r>
              <a:rPr lang="en-US" dirty="0" smtClean="0"/>
              <a:t>This is such an important study.  Do the study well, over baptism, over denomination thinking.</a:t>
            </a:r>
          </a:p>
          <a:p>
            <a:r>
              <a:rPr lang="en-US" dirty="0" smtClean="0"/>
              <a:t>Set the time, do not allow too much time between studies.  Gauge it to the person.  Every day, once a week, gauge the heart.</a:t>
            </a:r>
          </a:p>
          <a:p>
            <a:r>
              <a:rPr lang="en-US" dirty="0" smtClean="0"/>
              <a:t>With every study, get the LORD moving, </a:t>
            </a:r>
            <a:r>
              <a:rPr lang="en-US" b="1" dirty="0" smtClean="0"/>
              <a:t>start with a word of prayer</a:t>
            </a:r>
            <a:r>
              <a:rPr lang="en-US" dirty="0" smtClean="0"/>
              <a:t>.</a:t>
            </a:r>
          </a:p>
          <a:p>
            <a:r>
              <a:rPr lang="en-US" dirty="0" smtClean="0"/>
              <a:t>During the study itself, trade off in reading the scriptures.</a:t>
            </a:r>
          </a:p>
          <a:p>
            <a:r>
              <a:rPr lang="en-US" dirty="0" smtClean="0"/>
              <a:t>Helps the non-Christian, "I can understand the bible."  </a:t>
            </a:r>
          </a:p>
          <a:p>
            <a:pPr lvl="1"/>
            <a:r>
              <a:rPr lang="en-US" dirty="0" smtClean="0"/>
              <a:t>Some are poisoned, thinking bible is not understandable. </a:t>
            </a:r>
          </a:p>
          <a:p>
            <a:pPr lvl="1"/>
            <a:r>
              <a:rPr lang="en-US" dirty="0" smtClean="0"/>
              <a:t>Why trading-off in the reading is so important.  Romans 10:17</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839</TotalTime>
  <Words>1168</Words>
  <Application>Microsoft Office PowerPoint</Application>
  <PresentationFormat>On-screen Show (4:3)</PresentationFormat>
  <Paragraphs>129</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WELCOME</vt:lpstr>
      <vt:lpstr>Communion</vt:lpstr>
      <vt:lpstr>Contribution</vt:lpstr>
      <vt:lpstr>Announcements</vt:lpstr>
      <vt:lpstr>Announcements</vt:lpstr>
      <vt:lpstr>~Fellowship Break~</vt:lpstr>
      <vt:lpstr>First Principles 2013</vt:lpstr>
      <vt:lpstr>Discipleship: Review</vt:lpstr>
      <vt:lpstr>Discipleship: Introduction</vt:lpstr>
      <vt:lpstr>Discipleship: Introduction</vt:lpstr>
      <vt:lpstr>Introduction: Matthew 28:18-20 </vt:lpstr>
      <vt:lpstr>Acts 11:19-26</vt:lpstr>
      <vt:lpstr>Slide 13</vt:lpstr>
      <vt:lpstr>1. Mark 1:14-18</vt:lpstr>
      <vt:lpstr>2. Luke 9:23-26</vt:lpstr>
      <vt:lpstr>3. Luke 14:25-33</vt:lpstr>
      <vt:lpstr>4. Luke 11:1-4</vt:lpstr>
      <vt:lpstr>5. John 13:34-35</vt:lpstr>
      <vt:lpstr>6. Matthew 28:18-20</vt:lpstr>
      <vt:lpstr>Jesus’ Vision</vt:lpstr>
      <vt:lpstr>Matthew 28:18-20 (Continued)</vt:lpstr>
      <vt:lpstr>Next Sessions Quiz!  (Wednesday 9/25)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Principles 2013</dc:title>
  <dc:creator>jeremyc</dc:creator>
  <cp:lastModifiedBy>jeremyc</cp:lastModifiedBy>
  <cp:revision>44</cp:revision>
  <dcterms:created xsi:type="dcterms:W3CDTF">2013-09-12T00:53:41Z</dcterms:created>
  <dcterms:modified xsi:type="dcterms:W3CDTF">2013-09-24T23:06:26Z</dcterms:modified>
</cp:coreProperties>
</file>