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417" r:id="rId3"/>
    <p:sldId id="349" r:id="rId4"/>
    <p:sldId id="354" r:id="rId5"/>
    <p:sldId id="379" r:id="rId6"/>
    <p:sldId id="390" r:id="rId7"/>
    <p:sldId id="391" r:id="rId8"/>
    <p:sldId id="392" r:id="rId9"/>
    <p:sldId id="393" r:id="rId10"/>
    <p:sldId id="380" r:id="rId11"/>
    <p:sldId id="418" r:id="rId12"/>
    <p:sldId id="381" r:id="rId13"/>
    <p:sldId id="382" r:id="rId14"/>
    <p:sldId id="383" r:id="rId15"/>
    <p:sldId id="419" r:id="rId16"/>
    <p:sldId id="384" r:id="rId17"/>
    <p:sldId id="394" r:id="rId18"/>
    <p:sldId id="385" r:id="rId19"/>
    <p:sldId id="386" r:id="rId20"/>
    <p:sldId id="395" r:id="rId21"/>
    <p:sldId id="396" r:id="rId22"/>
    <p:sldId id="420" r:id="rId23"/>
    <p:sldId id="397" r:id="rId24"/>
    <p:sldId id="387" r:id="rId25"/>
    <p:sldId id="398" r:id="rId26"/>
    <p:sldId id="399" r:id="rId27"/>
    <p:sldId id="400" r:id="rId28"/>
    <p:sldId id="401" r:id="rId29"/>
    <p:sldId id="421" r:id="rId30"/>
    <p:sldId id="388" r:id="rId31"/>
    <p:sldId id="422" r:id="rId32"/>
    <p:sldId id="402" r:id="rId33"/>
    <p:sldId id="403" r:id="rId34"/>
    <p:sldId id="423" r:id="rId35"/>
    <p:sldId id="389" r:id="rId36"/>
    <p:sldId id="404" r:id="rId37"/>
    <p:sldId id="405" r:id="rId38"/>
    <p:sldId id="406" r:id="rId39"/>
    <p:sldId id="407" r:id="rId40"/>
    <p:sldId id="408" r:id="rId41"/>
    <p:sldId id="409" r:id="rId42"/>
    <p:sldId id="424" r:id="rId43"/>
    <p:sldId id="410" r:id="rId44"/>
    <p:sldId id="411" r:id="rId45"/>
    <p:sldId id="412" r:id="rId46"/>
    <p:sldId id="413" r:id="rId47"/>
    <p:sldId id="414" r:id="rId48"/>
    <p:sldId id="415" r:id="rId49"/>
    <p:sldId id="425"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56DAE4-A884-4FDA-A0A1-E1752CE721B2}" type="datetimeFigureOut">
              <a:rPr lang="en-US" smtClean="0"/>
              <a:pPr/>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C7BDA-8F2C-48ED-B1CF-E6A48CD7A3B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56DAE4-A884-4FDA-A0A1-E1752CE721B2}" type="datetimeFigureOut">
              <a:rPr lang="en-US" smtClean="0"/>
              <a:pPr/>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C7BDA-8F2C-48ED-B1CF-E6A48CD7A3B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56DAE4-A884-4FDA-A0A1-E1752CE721B2}" type="datetimeFigureOut">
              <a:rPr lang="en-US" smtClean="0"/>
              <a:pPr/>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C7BDA-8F2C-48ED-B1CF-E6A48CD7A3B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56DAE4-A884-4FDA-A0A1-E1752CE721B2}" type="datetimeFigureOut">
              <a:rPr lang="en-US" smtClean="0"/>
              <a:pPr/>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C7BDA-8F2C-48ED-B1CF-E6A48CD7A3B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56DAE4-A884-4FDA-A0A1-E1752CE721B2}" type="datetimeFigureOut">
              <a:rPr lang="en-US" smtClean="0"/>
              <a:pPr/>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C7BDA-8F2C-48ED-B1CF-E6A48CD7A3B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56DAE4-A884-4FDA-A0A1-E1752CE721B2}" type="datetimeFigureOut">
              <a:rPr lang="en-US" smtClean="0"/>
              <a:pPr/>
              <a:t>9/3/2014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EC7BDA-8F2C-48ED-B1CF-E6A48CD7A3B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56DAE4-A884-4FDA-A0A1-E1752CE721B2}" type="datetimeFigureOut">
              <a:rPr lang="en-US" smtClean="0"/>
              <a:pPr/>
              <a:t>9/3/2014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EC7BDA-8F2C-48ED-B1CF-E6A48CD7A3B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56DAE4-A884-4FDA-A0A1-E1752CE721B2}" type="datetimeFigureOut">
              <a:rPr lang="en-US" smtClean="0"/>
              <a:pPr/>
              <a:t>9/3/2014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EC7BDA-8F2C-48ED-B1CF-E6A48CD7A3B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56DAE4-A884-4FDA-A0A1-E1752CE721B2}" type="datetimeFigureOut">
              <a:rPr lang="en-US" smtClean="0"/>
              <a:pPr/>
              <a:t>9/3/2014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EC7BDA-8F2C-48ED-B1CF-E6A48CD7A3B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56DAE4-A884-4FDA-A0A1-E1752CE721B2}" type="datetimeFigureOut">
              <a:rPr lang="en-US" smtClean="0"/>
              <a:pPr/>
              <a:t>9/3/2014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EC7BDA-8F2C-48ED-B1CF-E6A48CD7A3B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56DAE4-A884-4FDA-A0A1-E1752CE721B2}" type="datetimeFigureOut">
              <a:rPr lang="en-US" smtClean="0"/>
              <a:pPr/>
              <a:t>9/3/2014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EC7BDA-8F2C-48ED-B1CF-E6A48CD7A3B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56DAE4-A884-4FDA-A0A1-E1752CE721B2}" type="datetimeFigureOut">
              <a:rPr lang="en-US" smtClean="0"/>
              <a:pPr/>
              <a:t>9/3/2014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EC7BDA-8F2C-48ED-B1CF-E6A48CD7A3B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Jeremy@usd21.org"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PhoenixICC2013_LOGO_FINAL.png"/>
          <p:cNvPicPr>
            <a:picLocks noGrp="1" noChangeAspect="1"/>
          </p:cNvPicPr>
          <p:nvPr>
            <p:ph idx="1"/>
          </p:nvPr>
        </p:nvPicPr>
        <p:blipFill>
          <a:blip r:embed="rId2" cstate="print"/>
          <a:stretch>
            <a:fillRect/>
          </a:stretch>
        </p:blipFill>
        <p:spPr>
          <a:xfrm>
            <a:off x="1066800" y="838200"/>
            <a:ext cx="6907937" cy="3453968"/>
          </a:xfrm>
        </p:spPr>
      </p:pic>
      <p:sp>
        <p:nvSpPr>
          <p:cNvPr id="2" name="Title 1"/>
          <p:cNvSpPr>
            <a:spLocks noGrp="1"/>
          </p:cNvSpPr>
          <p:nvPr>
            <p:ph type="title"/>
          </p:nvPr>
        </p:nvSpPr>
        <p:spPr>
          <a:xfrm>
            <a:off x="457200" y="1295400"/>
            <a:ext cx="8229600" cy="1143000"/>
          </a:xfrm>
        </p:spPr>
        <p:txBody>
          <a:bodyPr>
            <a:normAutofit/>
          </a:bodyPr>
          <a:lstStyle/>
          <a:p>
            <a:r>
              <a:rPr lang="en-US" sz="6600" b="1" dirty="0" smtClean="0">
                <a:latin typeface="Papyrus" pitchFamily="66" charset="0"/>
              </a:rPr>
              <a:t>WELCOME</a:t>
            </a:r>
            <a:endParaRPr lang="en-US" sz="6600" b="1" dirty="0">
              <a:latin typeface="Papyrus" pitchFamily="66" charset="0"/>
            </a:endParaRPr>
          </a:p>
        </p:txBody>
      </p:sp>
      <p:sp>
        <p:nvSpPr>
          <p:cNvPr id="6" name="Title 1"/>
          <p:cNvSpPr txBox="1">
            <a:spLocks/>
          </p:cNvSpPr>
          <p:nvPr/>
        </p:nvSpPr>
        <p:spPr>
          <a:xfrm>
            <a:off x="381000" y="4419600"/>
            <a:ext cx="8229600" cy="1143000"/>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6600" b="1" i="0" u="none" strike="noStrike" kern="1200" cap="none" spc="0" normalizeH="0" baseline="0" noProof="0" dirty="0" smtClean="0">
                <a:ln>
                  <a:noFill/>
                </a:ln>
                <a:solidFill>
                  <a:schemeClr val="tx1"/>
                </a:solidFill>
                <a:effectLst/>
                <a:uLnTx/>
                <a:uFillTx/>
                <a:latin typeface="Papyrus" pitchFamily="66" charset="0"/>
                <a:ea typeface="+mj-ea"/>
                <a:cs typeface="+mj-cs"/>
              </a:rPr>
              <a:t>phxicc.org  &amp; usd21.org  facebook.com/</a:t>
            </a:r>
            <a:r>
              <a:rPr kumimoji="0" lang="en-US" sz="6600" b="1" i="0" u="none" strike="noStrike" kern="1200" cap="none" spc="0" normalizeH="0" baseline="0" noProof="0" dirty="0" err="1" smtClean="0">
                <a:ln>
                  <a:noFill/>
                </a:ln>
                <a:solidFill>
                  <a:schemeClr val="tx1"/>
                </a:solidFill>
                <a:effectLst/>
                <a:uLnTx/>
                <a:uFillTx/>
                <a:latin typeface="Papyrus" pitchFamily="66" charset="0"/>
                <a:ea typeface="+mj-ea"/>
                <a:cs typeface="+mj-cs"/>
              </a:rPr>
              <a:t>phxicc</a:t>
            </a:r>
            <a:endParaRPr kumimoji="0" lang="en-US" sz="6600" b="1" i="0" u="none" strike="noStrike" kern="1200" cap="none" spc="0" normalizeH="0" baseline="0" noProof="0" dirty="0">
              <a:ln>
                <a:noFill/>
              </a:ln>
              <a:solidFill>
                <a:schemeClr val="tx1"/>
              </a:solidFill>
              <a:effectLst/>
              <a:uLnTx/>
              <a:uFillTx/>
              <a:latin typeface="Papyrus" pitchFamily="66" charset="0"/>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New Testament (NT) Conversion</a:t>
            </a:r>
            <a:br>
              <a:rPr lang="en-US" dirty="0" smtClean="0"/>
            </a:br>
            <a:r>
              <a:rPr lang="en-US" dirty="0" smtClean="0"/>
              <a:t>Review</a:t>
            </a:r>
            <a:endParaRPr lang="en-US" dirty="0"/>
          </a:p>
        </p:txBody>
      </p:sp>
      <p:sp>
        <p:nvSpPr>
          <p:cNvPr id="3" name="Content Placeholder 2"/>
          <p:cNvSpPr>
            <a:spLocks noGrp="1"/>
          </p:cNvSpPr>
          <p:nvPr>
            <p:ph idx="1"/>
          </p:nvPr>
        </p:nvSpPr>
        <p:spPr>
          <a:xfrm>
            <a:off x="457200" y="1600200"/>
            <a:ext cx="8229600" cy="4876800"/>
          </a:xfrm>
        </p:spPr>
        <p:txBody>
          <a:bodyPr>
            <a:normAutofit fontScale="77500" lnSpcReduction="20000"/>
          </a:bodyPr>
          <a:lstStyle/>
          <a:p>
            <a:r>
              <a:rPr lang="en-US" dirty="0"/>
              <a:t>If they do not have any faith in Jesus, where do we start</a:t>
            </a:r>
            <a:r>
              <a:rPr lang="en-US" dirty="0" smtClean="0"/>
              <a:t>?</a:t>
            </a:r>
          </a:p>
          <a:p>
            <a:pPr lvl="1"/>
            <a:r>
              <a:rPr lang="en-US" dirty="0" smtClean="0"/>
              <a:t>The Gospel John  </a:t>
            </a:r>
          </a:p>
          <a:p>
            <a:r>
              <a:rPr lang="en-US" dirty="0" smtClean="0"/>
              <a:t>Why?</a:t>
            </a:r>
          </a:p>
          <a:p>
            <a:pPr lvl="1"/>
            <a:r>
              <a:rPr lang="en-US" dirty="0" smtClean="0"/>
              <a:t>John emphasizes being an eyewitness account.</a:t>
            </a:r>
          </a:p>
          <a:p>
            <a:pPr lvl="1"/>
            <a:r>
              <a:rPr lang="en-US" dirty="0" smtClean="0"/>
              <a:t>John 20:30-31 (“</a:t>
            </a:r>
            <a:r>
              <a:rPr lang="en-US" i="1" dirty="0" smtClean="0"/>
              <a:t>…written that you may believe that Jesus is the Christ, the Son of God…</a:t>
            </a:r>
            <a:r>
              <a:rPr lang="en-US" dirty="0" smtClean="0"/>
              <a:t>”)</a:t>
            </a:r>
            <a:endParaRPr lang="en-US" dirty="0"/>
          </a:p>
          <a:p>
            <a:r>
              <a:rPr lang="en-US" dirty="0"/>
              <a:t>If they already believe in Jesus, then where do we start?  </a:t>
            </a:r>
            <a:endParaRPr lang="en-US" dirty="0" smtClean="0"/>
          </a:p>
          <a:p>
            <a:pPr lvl="1"/>
            <a:r>
              <a:rPr lang="en-US" dirty="0" smtClean="0"/>
              <a:t>Seeking </a:t>
            </a:r>
            <a:r>
              <a:rPr lang="en-US" dirty="0"/>
              <a:t>God.</a:t>
            </a:r>
          </a:p>
          <a:p>
            <a:r>
              <a:rPr lang="en-US" dirty="0" smtClean="0"/>
              <a:t>Then what study?</a:t>
            </a:r>
          </a:p>
          <a:p>
            <a:pPr lvl="1"/>
            <a:r>
              <a:rPr lang="en-US" dirty="0" smtClean="0"/>
              <a:t>The Word of God</a:t>
            </a:r>
          </a:p>
          <a:p>
            <a:pPr lvl="1"/>
            <a:r>
              <a:rPr lang="en-US" dirty="0" smtClean="0"/>
              <a:t>Discipleship</a:t>
            </a:r>
          </a:p>
          <a:p>
            <a:pPr lvl="1"/>
            <a:r>
              <a:rPr lang="en-US" dirty="0" smtClean="0"/>
              <a:t>The Coming of The Kingdom</a:t>
            </a:r>
          </a:p>
          <a:p>
            <a:pPr lvl="1"/>
            <a:r>
              <a:rPr lang="en-US" dirty="0" smtClean="0"/>
              <a:t>Light </a:t>
            </a:r>
            <a:r>
              <a:rPr lang="en-US" dirty="0"/>
              <a:t>and </a:t>
            </a:r>
            <a:r>
              <a:rPr lang="en-US" dirty="0" smtClean="0"/>
              <a:t>Darkness</a:t>
            </a:r>
          </a:p>
          <a:p>
            <a:pPr marL="457200" lvl="1" indent="0">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New Testament (NT) </a:t>
            </a:r>
            <a:r>
              <a:rPr lang="en-US" dirty="0" smtClean="0"/>
              <a:t>Conversion:</a:t>
            </a:r>
            <a:r>
              <a:rPr lang="en-US" dirty="0"/>
              <a:t/>
            </a:r>
            <a:br>
              <a:rPr lang="en-US" dirty="0"/>
            </a:br>
            <a:r>
              <a:rPr lang="en-US" b="1" dirty="0" smtClean="0"/>
              <a:t>Introduction</a:t>
            </a:r>
            <a:endParaRPr lang="en-US" b="1" dirty="0"/>
          </a:p>
        </p:txBody>
      </p:sp>
      <p:sp>
        <p:nvSpPr>
          <p:cNvPr id="3" name="Content Placeholder 2"/>
          <p:cNvSpPr>
            <a:spLocks noGrp="1"/>
          </p:cNvSpPr>
          <p:nvPr>
            <p:ph idx="1"/>
          </p:nvPr>
        </p:nvSpPr>
        <p:spPr/>
        <p:txBody>
          <a:bodyPr>
            <a:normAutofit fontScale="92500" lnSpcReduction="10000"/>
          </a:bodyPr>
          <a:lstStyle/>
          <a:p>
            <a:r>
              <a:rPr lang="en-US" dirty="0"/>
              <a:t>This is a study to reinforce your convictions about biblical conversion.</a:t>
            </a:r>
          </a:p>
          <a:p>
            <a:r>
              <a:rPr lang="en-US" dirty="0"/>
              <a:t>There is a "sort of" study - that you can use we’ll cover tonight - when people have gone through all the studies, know everything and yet still will not make the decision to be a disciple.</a:t>
            </a:r>
          </a:p>
          <a:p>
            <a:pPr lvl="1"/>
            <a:r>
              <a:rPr lang="en-US" dirty="0"/>
              <a:t>It’s an excellent way for us to grasp the major conversions.</a:t>
            </a:r>
          </a:p>
          <a:p>
            <a:r>
              <a:rPr lang="en-US" dirty="0"/>
              <a:t>We’ll not have to spend a great deal of time on these scriptures as several we’ve gone over.</a:t>
            </a:r>
          </a:p>
        </p:txBody>
      </p:sp>
    </p:spTree>
    <p:extLst>
      <p:ext uri="{BB962C8B-B14F-4D97-AF65-F5344CB8AC3E}">
        <p14:creationId xmlns:p14="http://schemas.microsoft.com/office/powerpoint/2010/main" val="37112132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NT Conversion </a:t>
            </a:r>
            <a:r>
              <a:rPr lang="en-US" dirty="0" smtClean="0"/>
              <a:t/>
            </a:r>
            <a:br>
              <a:rPr lang="en-US" dirty="0" smtClean="0"/>
            </a:br>
            <a:r>
              <a:rPr lang="en-US" dirty="0" smtClean="0"/>
              <a:t>A.) Major Conversions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Covering the Major Conversions in the book of acts starting with the conversion of the 3,000 in Acts 2, marking the birth of the church in 33AD.</a:t>
            </a:r>
          </a:p>
          <a:p>
            <a:pPr marL="914400" lvl="1" indent="-514350">
              <a:buFont typeface="+mj-lt"/>
              <a:buAutoNum type="arabicPeriod"/>
            </a:pPr>
            <a:r>
              <a:rPr lang="en-US" b="1" dirty="0" smtClean="0"/>
              <a:t>Acts 2:36-47 </a:t>
            </a:r>
            <a:r>
              <a:rPr lang="en-US" dirty="0" smtClean="0"/>
              <a:t>First Christian in Jerusalem </a:t>
            </a:r>
          </a:p>
          <a:p>
            <a:pPr marL="914400" lvl="1" indent="-514350">
              <a:buFont typeface="+mj-lt"/>
              <a:buAutoNum type="arabicPeriod"/>
            </a:pPr>
            <a:r>
              <a:rPr lang="en-US" b="1" dirty="0" smtClean="0"/>
              <a:t>Acts 8:26-39 </a:t>
            </a:r>
            <a:r>
              <a:rPr lang="en-US" dirty="0" smtClean="0"/>
              <a:t>Ethiopian Eunuch </a:t>
            </a:r>
          </a:p>
          <a:p>
            <a:pPr marL="914400" lvl="1" indent="-514350">
              <a:buFont typeface="+mj-lt"/>
              <a:buAutoNum type="arabicPeriod"/>
            </a:pPr>
            <a:r>
              <a:rPr lang="en-US" b="1" dirty="0" smtClean="0"/>
              <a:t>Acts 16:22-34 </a:t>
            </a:r>
            <a:r>
              <a:rPr lang="en-US" dirty="0" err="1" smtClean="0"/>
              <a:t>Philippian</a:t>
            </a:r>
            <a:r>
              <a:rPr lang="en-US" dirty="0" smtClean="0"/>
              <a:t> jailer and his family </a:t>
            </a:r>
          </a:p>
          <a:p>
            <a:pPr marL="914400" lvl="1" indent="-514350">
              <a:buFont typeface="+mj-lt"/>
              <a:buAutoNum type="arabicPeriod"/>
            </a:pPr>
            <a:r>
              <a:rPr lang="en-US" b="1" dirty="0" smtClean="0"/>
              <a:t>Acts 9:1-22 </a:t>
            </a:r>
            <a:r>
              <a:rPr lang="en-US" dirty="0" smtClean="0"/>
              <a:t>Paul </a:t>
            </a:r>
          </a:p>
          <a:p>
            <a:pPr marL="914400" lvl="1" indent="-514350">
              <a:buFont typeface="+mj-lt"/>
              <a:buAutoNum type="arabicPeriod"/>
            </a:pPr>
            <a:r>
              <a:rPr lang="en-US" b="1" dirty="0" smtClean="0"/>
              <a:t>Acts 22:3-16 </a:t>
            </a:r>
            <a:r>
              <a:rPr lang="en-US" dirty="0" smtClean="0"/>
              <a:t>Paul </a:t>
            </a:r>
          </a:p>
          <a:p>
            <a:pPr marL="914400" lvl="1" indent="-514350">
              <a:buFont typeface="+mj-lt"/>
              <a:buAutoNum type="arabicPeriod"/>
            </a:pPr>
            <a:r>
              <a:rPr lang="en-US" b="1" dirty="0" smtClean="0"/>
              <a:t>Acts 18:24-26 </a:t>
            </a:r>
            <a:r>
              <a:rPr lang="en-US" dirty="0" err="1" smtClean="0"/>
              <a:t>Apollos</a:t>
            </a:r>
            <a:r>
              <a:rPr lang="en-US" dirty="0" smtClean="0"/>
              <a:t> </a:t>
            </a:r>
          </a:p>
          <a:p>
            <a:pPr marL="914400" lvl="1" indent="-514350">
              <a:buFont typeface="+mj-lt"/>
              <a:buAutoNum type="arabicPeriod"/>
            </a:pPr>
            <a:r>
              <a:rPr lang="en-US" b="1" dirty="0" smtClean="0"/>
              <a:t>Acts 19:1-5 </a:t>
            </a:r>
            <a:r>
              <a:rPr lang="en-US" dirty="0" smtClean="0"/>
              <a:t>Ephesians </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NT Conversion </a:t>
            </a:r>
            <a:br>
              <a:rPr lang="en-US" b="1" dirty="0" smtClean="0"/>
            </a:br>
            <a:r>
              <a:rPr lang="en-US" dirty="0" smtClean="0"/>
              <a:t>B.) Questions concerning conversions</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B. </a:t>
            </a:r>
            <a:r>
              <a:rPr lang="en-US" dirty="0" smtClean="0"/>
              <a:t>Questions concerning Conversions* </a:t>
            </a:r>
          </a:p>
          <a:p>
            <a:pPr marL="971550" lvl="1" indent="-514350">
              <a:buFont typeface="+mj-lt"/>
              <a:buAutoNum type="arabicPeriod"/>
            </a:pPr>
            <a:r>
              <a:rPr lang="en-US" dirty="0" smtClean="0"/>
              <a:t>What was preached? </a:t>
            </a:r>
          </a:p>
          <a:p>
            <a:pPr marL="971550" lvl="1" indent="-514350">
              <a:buFont typeface="+mj-lt"/>
              <a:buAutoNum type="arabicPeriod"/>
            </a:pPr>
            <a:r>
              <a:rPr lang="en-US" dirty="0" smtClean="0"/>
              <a:t>What was the person’s (people’s) response to the message? </a:t>
            </a:r>
          </a:p>
          <a:p>
            <a:pPr marL="971550" lvl="1" indent="-514350">
              <a:buFont typeface="+mj-lt"/>
              <a:buAutoNum type="arabicPeriod"/>
            </a:pPr>
            <a:r>
              <a:rPr lang="en-US" dirty="0" smtClean="0"/>
              <a:t>How long did the person (people) take to make the decision? </a:t>
            </a:r>
          </a:p>
          <a:p>
            <a:pPr marL="971550" lvl="1" indent="-514350">
              <a:buFont typeface="+mj-lt"/>
              <a:buAutoNum type="arabicPeriod"/>
            </a:pPr>
            <a:r>
              <a:rPr lang="en-US" dirty="0" smtClean="0"/>
              <a:t>What was their response after baptism?</a:t>
            </a:r>
          </a:p>
          <a:p>
            <a:pPr marL="57150" indent="0">
              <a:buNone/>
            </a:pPr>
            <a:endParaRPr lang="en-US" dirty="0"/>
          </a:p>
          <a:p>
            <a:pPr marL="57150" indent="0">
              <a:buNone/>
            </a:pPr>
            <a:r>
              <a:rPr lang="en-US" b="1" i="1" dirty="0" smtClean="0"/>
              <a:t>*Probably on the quiz.</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NT Conversion</a:t>
            </a:r>
            <a:br>
              <a:rPr lang="en-US" dirty="0" smtClean="0"/>
            </a:br>
            <a:r>
              <a:rPr lang="en-US" sz="3600" dirty="0" smtClean="0"/>
              <a:t>1.) </a:t>
            </a:r>
            <a:r>
              <a:rPr lang="en-US" sz="3600" b="1" dirty="0" smtClean="0"/>
              <a:t>Acts 2:36-47 </a:t>
            </a:r>
            <a:r>
              <a:rPr lang="en-US" sz="3600" dirty="0" smtClean="0"/>
              <a:t>First Christian in Jerusalem </a:t>
            </a:r>
            <a:br>
              <a:rPr lang="en-US" sz="3600" dirty="0" smtClean="0"/>
            </a:br>
            <a:endParaRPr lang="en-US" sz="3600" dirty="0"/>
          </a:p>
        </p:txBody>
      </p:sp>
      <p:sp>
        <p:nvSpPr>
          <p:cNvPr id="3" name="Content Placeholder 2"/>
          <p:cNvSpPr>
            <a:spLocks noGrp="1"/>
          </p:cNvSpPr>
          <p:nvPr>
            <p:ph idx="1"/>
          </p:nvPr>
        </p:nvSpPr>
        <p:spPr>
          <a:xfrm>
            <a:off x="457200" y="1417638"/>
            <a:ext cx="8229600" cy="4983162"/>
          </a:xfrm>
        </p:spPr>
        <p:txBody>
          <a:bodyPr>
            <a:normAutofit/>
          </a:bodyPr>
          <a:lstStyle/>
          <a:p>
            <a:r>
              <a:rPr lang="en-US" dirty="0" smtClean="0"/>
              <a:t>This is the historical record of God’s church!</a:t>
            </a:r>
          </a:p>
          <a:p>
            <a:r>
              <a:rPr lang="en-US" dirty="0" smtClean="0"/>
              <a:t>There should be an electricity that moves through our veins when we read about 3,000 people baptized.</a:t>
            </a:r>
          </a:p>
          <a:p>
            <a:r>
              <a:rPr lang="en-US" dirty="0" smtClean="0"/>
              <a:t>Fired up about one person, can you imagine 3,000!?</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Acts 2:36-47</a:t>
            </a:r>
            <a:r>
              <a:rPr lang="en-US" dirty="0" smtClean="0"/>
              <a:t/>
            </a:r>
            <a:br>
              <a:rPr lang="en-US" dirty="0" smtClean="0"/>
            </a:br>
            <a:r>
              <a:rPr lang="en-US" dirty="0" smtClean="0"/>
              <a:t>The Four Questions</a:t>
            </a:r>
            <a:endParaRPr lang="en-US" dirty="0"/>
          </a:p>
        </p:txBody>
      </p:sp>
      <p:sp>
        <p:nvSpPr>
          <p:cNvPr id="3" name="Content Placeholder 2"/>
          <p:cNvSpPr>
            <a:spLocks noGrp="1"/>
          </p:cNvSpPr>
          <p:nvPr>
            <p:ph idx="1"/>
          </p:nvPr>
        </p:nvSpPr>
        <p:spPr>
          <a:xfrm>
            <a:off x="457200" y="1600200"/>
            <a:ext cx="8229600" cy="4876800"/>
          </a:xfrm>
        </p:spPr>
        <p:txBody>
          <a:bodyPr>
            <a:normAutofit fontScale="77500" lnSpcReduction="20000"/>
          </a:bodyPr>
          <a:lstStyle/>
          <a:p>
            <a:pPr marL="571500" indent="-514350">
              <a:buFont typeface="+mj-lt"/>
              <a:buAutoNum type="arabicPeriod"/>
            </a:pPr>
            <a:r>
              <a:rPr lang="en-US" b="1" dirty="0"/>
              <a:t>What was preached? </a:t>
            </a:r>
          </a:p>
          <a:p>
            <a:pPr marL="971550" lvl="1" indent="-514350"/>
            <a:r>
              <a:rPr lang="en-US" dirty="0"/>
              <a:t>Verse 36 – You crucified Jesus whom God rose from the dead!</a:t>
            </a:r>
          </a:p>
          <a:p>
            <a:pPr marL="571500" indent="-514350">
              <a:buFont typeface="+mj-lt"/>
              <a:buAutoNum type="arabicPeriod"/>
            </a:pPr>
            <a:r>
              <a:rPr lang="en-US" b="1" dirty="0"/>
              <a:t>What was the person’s (people’s) response to the message? </a:t>
            </a:r>
            <a:endParaRPr lang="en-US" b="1" dirty="0" smtClean="0"/>
          </a:p>
          <a:p>
            <a:pPr lvl="1"/>
            <a:r>
              <a:rPr lang="en-US" dirty="0" smtClean="0"/>
              <a:t>Verse </a:t>
            </a:r>
            <a:r>
              <a:rPr lang="en-US" dirty="0"/>
              <a:t>37 – cut to the heart, then in verse 41 what?  They were baptized.</a:t>
            </a:r>
          </a:p>
          <a:p>
            <a:pPr marL="571500" indent="-514350">
              <a:buFont typeface="+mj-lt"/>
              <a:buAutoNum type="arabicPeriod"/>
            </a:pPr>
            <a:r>
              <a:rPr lang="en-US" b="1" dirty="0"/>
              <a:t>How long did the person (people) take to make the decision? </a:t>
            </a:r>
            <a:endParaRPr lang="en-US" b="1" dirty="0" smtClean="0"/>
          </a:p>
          <a:p>
            <a:pPr lvl="1"/>
            <a:r>
              <a:rPr lang="en-US" dirty="0" smtClean="0"/>
              <a:t>Less </a:t>
            </a:r>
            <a:r>
              <a:rPr lang="en-US" dirty="0"/>
              <a:t>than a day!  Remember – study is for those who won’t let go and have faith to be a disciple.</a:t>
            </a:r>
          </a:p>
          <a:p>
            <a:pPr marL="571500" indent="-514350">
              <a:buFont typeface="+mj-lt"/>
              <a:buAutoNum type="arabicPeriod"/>
            </a:pPr>
            <a:r>
              <a:rPr lang="en-US" b="1" dirty="0"/>
              <a:t>What was their response after </a:t>
            </a:r>
            <a:r>
              <a:rPr lang="en-US" b="1" dirty="0" smtClean="0"/>
              <a:t>baptism?</a:t>
            </a:r>
          </a:p>
          <a:p>
            <a:pPr lvl="1"/>
            <a:r>
              <a:rPr lang="en-US" dirty="0" smtClean="0"/>
              <a:t>Acts </a:t>
            </a:r>
            <a:r>
              <a:rPr lang="en-US" dirty="0"/>
              <a:t>2:42 – 47.  Devoted!  Happy (verse </a:t>
            </a:r>
            <a:r>
              <a:rPr lang="en-US" dirty="0" smtClean="0"/>
              <a:t>46 “</a:t>
            </a:r>
            <a:r>
              <a:rPr lang="en-US" b="1" i="1" dirty="0" smtClean="0"/>
              <a:t>glad &amp; sincere</a:t>
            </a:r>
            <a:r>
              <a:rPr lang="en-US" dirty="0" smtClean="0"/>
              <a:t>”)</a:t>
            </a:r>
            <a:endParaRPr lang="en-US" dirty="0"/>
          </a:p>
        </p:txBody>
      </p:sp>
    </p:spTree>
    <p:extLst>
      <p:ext uri="{BB962C8B-B14F-4D97-AF65-F5344CB8AC3E}">
        <p14:creationId xmlns:p14="http://schemas.microsoft.com/office/powerpoint/2010/main" val="26584675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NT Conversion</a:t>
            </a:r>
            <a:br>
              <a:rPr lang="en-US" dirty="0" smtClean="0"/>
            </a:br>
            <a:r>
              <a:rPr lang="en-US" dirty="0" smtClean="0"/>
              <a:t>2.) </a:t>
            </a:r>
            <a:r>
              <a:rPr lang="en-US" b="1" dirty="0" smtClean="0"/>
              <a:t>Acts 8:26-39 </a:t>
            </a:r>
            <a:r>
              <a:rPr lang="en-US" dirty="0" smtClean="0"/>
              <a:t>Ethiopian Eunuch </a:t>
            </a:r>
            <a:endParaRPr lang="en-US" dirty="0"/>
          </a:p>
        </p:txBody>
      </p:sp>
      <p:sp>
        <p:nvSpPr>
          <p:cNvPr id="3" name="Content Placeholder 2"/>
          <p:cNvSpPr>
            <a:spLocks noGrp="1"/>
          </p:cNvSpPr>
          <p:nvPr>
            <p:ph idx="1"/>
          </p:nvPr>
        </p:nvSpPr>
        <p:spPr/>
        <p:txBody>
          <a:bodyPr>
            <a:normAutofit fontScale="92500" lnSpcReduction="10000"/>
          </a:bodyPr>
          <a:lstStyle/>
          <a:p>
            <a:pPr marL="571500" indent="-514350">
              <a:buNone/>
            </a:pPr>
            <a:r>
              <a:rPr lang="en-US" i="1" dirty="0" smtClean="0"/>
              <a:t>(Paul at verse 35, ask Phil, “What would you share?”  They’ve done these studies, should know what to share about.)</a:t>
            </a:r>
          </a:p>
          <a:p>
            <a:pPr lvl="0"/>
            <a:r>
              <a:rPr lang="en-US" dirty="0" smtClean="0"/>
              <a:t>What is the next thing they bring up?  Baptism!  Good news about Jesus' death is not so good unless you explain death, burial, resurrection and you being able to participate!</a:t>
            </a:r>
          </a:p>
          <a:p>
            <a:pPr lvl="0"/>
            <a:r>
              <a:rPr lang="en-US" dirty="0" smtClean="0"/>
              <a:t>He sees water - "why shouldn't I be baptized."  Why surprised?  Water on a desert road.  God setting this up perfectly.</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a:t>
            </a:r>
            <a:r>
              <a:rPr lang="en-US" b="1" dirty="0" smtClean="0"/>
              <a:t>Acts 8:26-39 </a:t>
            </a:r>
            <a:r>
              <a:rPr lang="en-US" dirty="0" smtClean="0"/>
              <a:t>Ethiopian Eunuch </a:t>
            </a:r>
            <a:br>
              <a:rPr lang="en-US" dirty="0" smtClean="0"/>
            </a:br>
            <a:r>
              <a:rPr lang="en-US" sz="3600" dirty="0" smtClean="0"/>
              <a:t>Four Questions Concerning Conversion:</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None/>
            </a:pPr>
            <a:r>
              <a:rPr lang="en-US" dirty="0" smtClean="0"/>
              <a:t>1 - What was preached?</a:t>
            </a:r>
          </a:p>
          <a:p>
            <a:pPr marL="514350" indent="-514350">
              <a:buNone/>
            </a:pPr>
            <a:r>
              <a:rPr lang="en-US" dirty="0" smtClean="0"/>
              <a:t>	The good news about Jesus! (</a:t>
            </a:r>
            <a:r>
              <a:rPr lang="en-US" b="1" dirty="0" smtClean="0"/>
              <a:t>Acts 8:35</a:t>
            </a:r>
            <a:r>
              <a:rPr lang="en-US" dirty="0" smtClean="0"/>
              <a:t>)</a:t>
            </a:r>
          </a:p>
          <a:p>
            <a:pPr marL="514350" indent="-514350">
              <a:buNone/>
            </a:pPr>
            <a:r>
              <a:rPr lang="en-US" dirty="0" smtClean="0"/>
              <a:t>2 - What was the person’s (people’s) response to the message? </a:t>
            </a:r>
          </a:p>
          <a:p>
            <a:pPr marL="514350" indent="-514350">
              <a:buNone/>
            </a:pPr>
            <a:r>
              <a:rPr lang="en-US" dirty="0" smtClean="0"/>
              <a:t>	He got baptized! (</a:t>
            </a:r>
            <a:r>
              <a:rPr lang="en-US" b="1" dirty="0" smtClean="0"/>
              <a:t>Acts 8:36-38</a:t>
            </a:r>
            <a:r>
              <a:rPr lang="en-US" dirty="0" smtClean="0"/>
              <a:t>)</a:t>
            </a:r>
          </a:p>
          <a:p>
            <a:pPr marL="514350" indent="-514350">
              <a:buNone/>
            </a:pPr>
            <a:r>
              <a:rPr lang="en-US" dirty="0" smtClean="0"/>
              <a:t>3 - How long did the person (people) take to make the decision?</a:t>
            </a:r>
          </a:p>
          <a:p>
            <a:pPr marL="514350" indent="-514350">
              <a:buNone/>
            </a:pPr>
            <a:r>
              <a:rPr lang="en-US" dirty="0" smtClean="0"/>
              <a:t>	A Chariot ride. </a:t>
            </a:r>
          </a:p>
          <a:p>
            <a:pPr marL="514350" indent="-514350">
              <a:buNone/>
            </a:pPr>
            <a:r>
              <a:rPr lang="en-US" dirty="0" smtClean="0"/>
              <a:t>4 - What was their response after baptism?</a:t>
            </a:r>
          </a:p>
          <a:p>
            <a:pPr marL="514350" indent="-514350">
              <a:buNone/>
            </a:pPr>
            <a:r>
              <a:rPr lang="en-US" dirty="0" smtClean="0"/>
              <a:t>	Went on his way rejoicing...(</a:t>
            </a:r>
            <a:r>
              <a:rPr lang="en-US" b="1" dirty="0" smtClean="0"/>
              <a:t>Acts 8:39</a:t>
            </a:r>
            <a:r>
              <a:rPr lang="en-US" dirty="0" smtClean="0"/>
              <a:t>)</a:t>
            </a:r>
          </a:p>
          <a:p>
            <a:pPr>
              <a:buNone/>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NT Conversion</a:t>
            </a:r>
            <a:br>
              <a:rPr lang="en-US" dirty="0" smtClean="0"/>
            </a:br>
            <a:r>
              <a:rPr lang="en-US" sz="3100" dirty="0" smtClean="0"/>
              <a:t>3.) </a:t>
            </a:r>
            <a:r>
              <a:rPr lang="en-US" sz="3100" b="1" dirty="0" smtClean="0"/>
              <a:t>Acts 16:22-34 </a:t>
            </a:r>
            <a:r>
              <a:rPr lang="en-US" sz="3100" dirty="0" smtClean="0"/>
              <a:t>The Philippian </a:t>
            </a:r>
            <a:r>
              <a:rPr lang="en-US" sz="3100" dirty="0"/>
              <a:t>J</a:t>
            </a:r>
            <a:r>
              <a:rPr lang="en-US" sz="3100" dirty="0" smtClean="0"/>
              <a:t>ailer &amp; his </a:t>
            </a:r>
            <a:r>
              <a:rPr lang="en-US" sz="3100" dirty="0"/>
              <a:t>h</a:t>
            </a:r>
            <a:r>
              <a:rPr lang="en-US" sz="3100" dirty="0" smtClean="0"/>
              <a:t>ousehold</a:t>
            </a:r>
            <a:endParaRPr lang="en-US" sz="3600" dirty="0"/>
          </a:p>
        </p:txBody>
      </p:sp>
      <p:sp>
        <p:nvSpPr>
          <p:cNvPr id="3" name="Content Placeholder 2"/>
          <p:cNvSpPr>
            <a:spLocks noGrp="1"/>
          </p:cNvSpPr>
          <p:nvPr>
            <p:ph idx="1"/>
          </p:nvPr>
        </p:nvSpPr>
        <p:spPr>
          <a:xfrm>
            <a:off x="304800" y="1600200"/>
            <a:ext cx="8534400" cy="4800600"/>
          </a:xfrm>
        </p:spPr>
        <p:txBody>
          <a:bodyPr>
            <a:normAutofit fontScale="70000" lnSpcReduction="20000"/>
          </a:bodyPr>
          <a:lstStyle/>
          <a:p>
            <a:pPr marL="514350" indent="-514350">
              <a:buFont typeface="+mj-lt"/>
              <a:buAutoNum type="arabicPeriod"/>
            </a:pPr>
            <a:r>
              <a:rPr lang="en-US" dirty="0" smtClean="0"/>
              <a:t>What was preached? </a:t>
            </a:r>
          </a:p>
          <a:p>
            <a:pPr marL="914400" lvl="1" indent="-514350"/>
            <a:r>
              <a:rPr lang="en-US" dirty="0" smtClean="0"/>
              <a:t>They spoke the word of the Lord to them.  </a:t>
            </a:r>
          </a:p>
          <a:p>
            <a:pPr marL="914400" lvl="1" indent="-514350"/>
            <a:r>
              <a:rPr lang="en-US" dirty="0" smtClean="0"/>
              <a:t>Reading the whole text, not just "believing" in Jesus (Acts 16:31 says “</a:t>
            </a:r>
            <a:r>
              <a:rPr lang="en-US" b="1" i="1" dirty="0" smtClean="0"/>
              <a:t>will be</a:t>
            </a:r>
            <a:r>
              <a:rPr lang="en-US" dirty="0" smtClean="0"/>
              <a:t>”), but the word of the Lord needed to be preached</a:t>
            </a:r>
            <a:r>
              <a:rPr lang="en-US" dirty="0"/>
              <a:t>!</a:t>
            </a:r>
            <a:r>
              <a:rPr lang="en-US" dirty="0" smtClean="0"/>
              <a:t>(Acts 16:32)</a:t>
            </a:r>
          </a:p>
          <a:p>
            <a:pPr marL="514350" indent="-514350">
              <a:buFont typeface="+mj-lt"/>
              <a:buAutoNum type="arabicPeriod"/>
            </a:pPr>
            <a:r>
              <a:rPr lang="en-US" dirty="0" smtClean="0"/>
              <a:t>What was the person’s (people’s) response to the message?</a:t>
            </a:r>
          </a:p>
          <a:p>
            <a:pPr marL="914400" lvl="1" indent="-514350"/>
            <a:r>
              <a:rPr lang="en-US" dirty="0" smtClean="0"/>
              <a:t>He and all his family got baptized. </a:t>
            </a:r>
          </a:p>
          <a:p>
            <a:pPr marL="514350" indent="-514350">
              <a:buFont typeface="+mj-lt"/>
              <a:buAutoNum type="arabicPeriod"/>
            </a:pPr>
            <a:r>
              <a:rPr lang="en-US" dirty="0" smtClean="0"/>
              <a:t>How long did the person (people) take to make the decision?</a:t>
            </a:r>
          </a:p>
          <a:p>
            <a:pPr marL="914400" lvl="1" indent="-514350"/>
            <a:r>
              <a:rPr lang="en-US" dirty="0" smtClean="0"/>
              <a:t>A night. Why baptized at night?!  Still did not know what was going to happen to him!</a:t>
            </a:r>
          </a:p>
          <a:p>
            <a:pPr marL="914400" lvl="1" indent="-514350"/>
            <a:r>
              <a:rPr lang="en-US" dirty="0" smtClean="0"/>
              <a:t>When I came to the deep conviction I was lost...I really wanted to become a disciple</a:t>
            </a:r>
            <a:r>
              <a:rPr lang="en-US" dirty="0"/>
              <a:t> </a:t>
            </a:r>
            <a:r>
              <a:rPr lang="en-US" dirty="0" smtClean="0"/>
              <a:t>ASAP!</a:t>
            </a:r>
          </a:p>
          <a:p>
            <a:pPr marL="514350" indent="-514350">
              <a:buFont typeface="+mj-lt"/>
              <a:buAutoNum type="arabicPeriod"/>
            </a:pPr>
            <a:r>
              <a:rPr lang="en-US" dirty="0" smtClean="0"/>
              <a:t>What was their response after baptism?</a:t>
            </a:r>
          </a:p>
          <a:p>
            <a:pPr marL="914400" lvl="1" indent="-514350"/>
            <a:r>
              <a:rPr lang="en-US" dirty="0" smtClean="0"/>
              <a:t>They were filled with Joy!  Consistencies happening here...</a:t>
            </a:r>
          </a:p>
          <a:p>
            <a:pPr>
              <a:buNone/>
            </a:pPr>
            <a:r>
              <a:rPr lang="en-US" dirty="0" smtClean="0"/>
              <a:t> </a:t>
            </a:r>
          </a:p>
          <a:p>
            <a:pPr>
              <a:buNone/>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NT Conversion</a:t>
            </a:r>
            <a:br>
              <a:rPr lang="en-US" dirty="0" smtClean="0"/>
            </a:br>
            <a:r>
              <a:rPr lang="en-US" dirty="0" smtClean="0"/>
              <a:t>4.) </a:t>
            </a:r>
            <a:r>
              <a:rPr lang="en-US" b="1" dirty="0" smtClean="0"/>
              <a:t>Acts 9:1-22 &amp; Acts 22:3-16 - </a:t>
            </a:r>
            <a:r>
              <a:rPr lang="en-US" dirty="0" smtClean="0"/>
              <a:t>Paul</a:t>
            </a:r>
            <a:endParaRPr lang="en-US" dirty="0"/>
          </a:p>
        </p:txBody>
      </p:sp>
      <p:sp>
        <p:nvSpPr>
          <p:cNvPr id="3" name="Content Placeholder 2"/>
          <p:cNvSpPr>
            <a:spLocks noGrp="1"/>
          </p:cNvSpPr>
          <p:nvPr>
            <p:ph idx="1"/>
          </p:nvPr>
        </p:nvSpPr>
        <p:spPr/>
        <p:txBody>
          <a:bodyPr>
            <a:normAutofit/>
          </a:bodyPr>
          <a:lstStyle/>
          <a:p>
            <a:pPr>
              <a:buNone/>
            </a:pPr>
            <a:r>
              <a:rPr lang="en-US" i="1" dirty="0" smtClean="0"/>
              <a:t>In the next major conversion - there are a couple of Chapters - Acts 9 and 22, Paul's conversion.  Also talked about in Acts 26.  We're going to focus in on 9 and 22.</a:t>
            </a:r>
            <a:endParaRPr lang="en-US" dirty="0" smtClean="0"/>
          </a:p>
          <a:p>
            <a:pPr lvl="1"/>
            <a:r>
              <a:rPr lang="en-US" dirty="0" smtClean="0"/>
              <a:t>Acts 9 is Luke's account of the events.  </a:t>
            </a:r>
          </a:p>
          <a:p>
            <a:pPr lvl="1"/>
            <a:r>
              <a:rPr lang="en-US" dirty="0" smtClean="0"/>
              <a:t>Acts 22 is Paul's own sharing about what happens.  </a:t>
            </a:r>
          </a:p>
          <a:p>
            <a:pPr lvl="1"/>
            <a:r>
              <a:rPr lang="en-US" dirty="0" smtClean="0"/>
              <a:t>They emphasize different things.</a:t>
            </a:r>
          </a:p>
          <a:p>
            <a:pPr lvl="1"/>
            <a:r>
              <a:rPr lang="en-US" dirty="0" smtClean="0"/>
              <a:t>We’ll put them together to get a fuller picture.</a:t>
            </a:r>
          </a:p>
          <a:p>
            <a:pP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Reminders, Announcements &amp; Schedule Changes</a:t>
            </a:r>
            <a:endParaRPr lang="en-US" dirty="0"/>
          </a:p>
        </p:txBody>
      </p:sp>
      <p:sp>
        <p:nvSpPr>
          <p:cNvPr id="3" name="Content Placeholder 2"/>
          <p:cNvSpPr>
            <a:spLocks noGrp="1"/>
          </p:cNvSpPr>
          <p:nvPr>
            <p:ph idx="1"/>
          </p:nvPr>
        </p:nvSpPr>
        <p:spPr>
          <a:xfrm>
            <a:off x="457200" y="1524000"/>
            <a:ext cx="8229600" cy="4953000"/>
          </a:xfrm>
        </p:spPr>
        <p:txBody>
          <a:bodyPr>
            <a:normAutofit fontScale="70000" lnSpcReduction="20000"/>
          </a:bodyPr>
          <a:lstStyle/>
          <a:p>
            <a:pPr marL="0" indent="0">
              <a:buNone/>
            </a:pPr>
            <a:r>
              <a:rPr lang="en-US" b="1" dirty="0" smtClean="0"/>
              <a:t>Reminders:</a:t>
            </a:r>
          </a:p>
          <a:p>
            <a:pPr>
              <a:buFontTx/>
              <a:buChar char="-"/>
            </a:pPr>
            <a:r>
              <a:rPr lang="en-US" dirty="0" smtClean="0"/>
              <a:t>Know the LAST </a:t>
            </a:r>
            <a:r>
              <a:rPr lang="en-US" dirty="0"/>
              <a:t>33 books of bible by </a:t>
            </a:r>
            <a:r>
              <a:rPr lang="en-US" dirty="0" smtClean="0"/>
              <a:t>THIS Saturday 9/6/2014</a:t>
            </a:r>
          </a:p>
          <a:p>
            <a:pPr>
              <a:buFontTx/>
              <a:buChar char="-"/>
            </a:pPr>
            <a:r>
              <a:rPr lang="en-US" dirty="0" smtClean="0"/>
              <a:t>Acts outline is due by Wednesday 9/17 (5 points)</a:t>
            </a:r>
          </a:p>
          <a:p>
            <a:pPr lvl="1">
              <a:buFontTx/>
              <a:buChar char="-"/>
            </a:pPr>
            <a:r>
              <a:rPr lang="en-US" dirty="0" smtClean="0"/>
              <a:t>Three bullet points (sentences) per chapter.</a:t>
            </a:r>
          </a:p>
          <a:p>
            <a:pPr lvl="1">
              <a:buFontTx/>
              <a:buChar char="-"/>
            </a:pPr>
            <a:r>
              <a:rPr lang="en-US" dirty="0" smtClean="0"/>
              <a:t>Typed, double-spaced, emailed to me (preferred) </a:t>
            </a:r>
            <a:r>
              <a:rPr lang="en-US" dirty="0" smtClean="0">
                <a:hlinkClick r:id="rId2"/>
              </a:rPr>
              <a:t>Jeremy@usd21.org</a:t>
            </a:r>
            <a:endParaRPr lang="en-US" dirty="0" smtClean="0"/>
          </a:p>
          <a:p>
            <a:pPr>
              <a:buFontTx/>
              <a:buChar char="-"/>
            </a:pPr>
            <a:r>
              <a:rPr lang="en-US" dirty="0" smtClean="0"/>
              <a:t>Every class, 30 minutes early, make-up quizzes.</a:t>
            </a:r>
          </a:p>
          <a:p>
            <a:pPr>
              <a:buFontTx/>
              <a:buChar char="-"/>
            </a:pPr>
            <a:r>
              <a:rPr lang="en-US" b="1" dirty="0" smtClean="0"/>
              <a:t>Bonus point</a:t>
            </a:r>
            <a:r>
              <a:rPr lang="en-US" dirty="0" smtClean="0"/>
              <a:t> for (1) Response paragraph, (2) GNE signup, (3) SMS received, and (4) Facebook like of </a:t>
            </a:r>
            <a:r>
              <a:rPr lang="en-US" dirty="0" err="1" smtClean="0"/>
              <a:t>phxicc</a:t>
            </a:r>
            <a:r>
              <a:rPr lang="en-US" dirty="0" smtClean="0"/>
              <a:t>, </a:t>
            </a:r>
            <a:r>
              <a:rPr lang="en-US" b="1" dirty="0" smtClean="0"/>
              <a:t>last day is this Saturday</a:t>
            </a:r>
            <a:r>
              <a:rPr lang="en-US" dirty="0" smtClean="0"/>
              <a:t>.</a:t>
            </a:r>
            <a:endParaRPr lang="en-US" dirty="0"/>
          </a:p>
          <a:p>
            <a:pPr marL="0" indent="0">
              <a:buNone/>
            </a:pPr>
            <a:r>
              <a:rPr lang="en-US" b="1" dirty="0" smtClean="0"/>
              <a:t>Announcements</a:t>
            </a:r>
          </a:p>
          <a:p>
            <a:pPr>
              <a:buFontTx/>
              <a:buChar char="-"/>
            </a:pPr>
            <a:r>
              <a:rPr lang="en-US" dirty="0" smtClean="0"/>
              <a:t>Saturday 9/6 10:30AM BAC 201 Session #7, Cross.</a:t>
            </a:r>
          </a:p>
          <a:p>
            <a:pPr>
              <a:buFontTx/>
              <a:buChar char="-"/>
            </a:pPr>
            <a:r>
              <a:rPr lang="en-US" dirty="0" smtClean="0"/>
              <a:t>Sunday 9/7 10:00AM SDA (5902 E. Camelback Rd)</a:t>
            </a:r>
          </a:p>
          <a:p>
            <a:pPr marL="0" indent="0">
              <a:buNone/>
            </a:pPr>
            <a:r>
              <a:rPr lang="en-US" b="1" dirty="0" smtClean="0"/>
              <a:t>Schedule Change</a:t>
            </a:r>
          </a:p>
          <a:p>
            <a:pPr>
              <a:buFontTx/>
              <a:buChar char="-"/>
            </a:pPr>
            <a:r>
              <a:rPr lang="en-US" dirty="0" smtClean="0"/>
              <a:t>Originally FINAL EXAM was to be on 9/20.  That day is the worldwide day of mercy.</a:t>
            </a:r>
          </a:p>
          <a:p>
            <a:pPr>
              <a:buFontTx/>
              <a:buChar char="-"/>
            </a:pPr>
            <a:r>
              <a:rPr lang="en-US" dirty="0" smtClean="0"/>
              <a:t>NEW DAY for FINAL EXAM is WEDNESDAY 9/24.</a:t>
            </a:r>
          </a:p>
          <a:p>
            <a:pPr>
              <a:buFontTx/>
              <a:buChar char="-"/>
            </a:pPr>
            <a:endParaRPr lang="en-US" dirty="0" smtClean="0"/>
          </a:p>
        </p:txBody>
      </p:sp>
    </p:spTree>
    <p:extLst>
      <p:ext uri="{BB962C8B-B14F-4D97-AF65-F5344CB8AC3E}">
        <p14:creationId xmlns:p14="http://schemas.microsoft.com/office/powerpoint/2010/main" val="1578376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NT Conversion</a:t>
            </a:r>
            <a:br>
              <a:rPr lang="en-US" dirty="0" smtClean="0"/>
            </a:br>
            <a:r>
              <a:rPr lang="en-US" dirty="0" smtClean="0"/>
              <a:t>4.) </a:t>
            </a:r>
            <a:r>
              <a:rPr lang="en-US" b="1" dirty="0" smtClean="0"/>
              <a:t>Acts 9:1-22 </a:t>
            </a:r>
            <a:r>
              <a:rPr lang="en-US" dirty="0" smtClean="0"/>
              <a:t>Paul (Luke’s account)</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Acts 9:1-9</a:t>
            </a:r>
            <a:endParaRPr lang="en-US" dirty="0" smtClean="0"/>
          </a:p>
          <a:p>
            <a:pPr lvl="0"/>
            <a:r>
              <a:rPr lang="en-US" dirty="0" smtClean="0"/>
              <a:t>Paul thought of himself as someone who knew the scriptures and was right with God.</a:t>
            </a:r>
          </a:p>
          <a:p>
            <a:pPr lvl="0"/>
            <a:r>
              <a:rPr lang="en-US" dirty="0" smtClean="0"/>
              <a:t>He viewed Christianity as something totally against everything he believes in!  But then he hears and sees Jesus on the road to Damascus.</a:t>
            </a:r>
          </a:p>
          <a:p>
            <a:pPr lvl="1"/>
            <a:r>
              <a:rPr lang="en-US" dirty="0" smtClean="0"/>
              <a:t>Do you think he believed?  Absolutely.  Very much a shock.</a:t>
            </a:r>
          </a:p>
          <a:p>
            <a:pPr lvl="0"/>
            <a:r>
              <a:rPr lang="en-US" dirty="0" smtClean="0"/>
              <a:t>Blindness was not by chance.  God struck him blind, so he'd see he was in the darkness.</a:t>
            </a:r>
          </a:p>
          <a:p>
            <a:pPr lvl="1"/>
            <a:r>
              <a:rPr lang="en-US" dirty="0" smtClean="0"/>
              <a:t>Was it </a:t>
            </a:r>
            <a:r>
              <a:rPr lang="en-US" dirty="0"/>
              <a:t>b</a:t>
            </a:r>
            <a:r>
              <a:rPr lang="en-US" dirty="0" smtClean="0"/>
              <a:t>y chance God had allowed the blindness for three days? </a:t>
            </a:r>
          </a:p>
          <a:p>
            <a:pPr lvl="1"/>
            <a:r>
              <a:rPr lang="en-US" dirty="0" smtClean="0"/>
              <a:t>No – God was cementing in Paul’s mind, Jesus was in the grave for three days...</a:t>
            </a:r>
          </a:p>
          <a:p>
            <a:pPr lvl="0"/>
            <a:r>
              <a:rPr lang="en-US" dirty="0" smtClean="0"/>
              <a:t>God brings Ananias to Saul.</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NT Conversion</a:t>
            </a:r>
            <a:br>
              <a:rPr lang="en-US" dirty="0" smtClean="0"/>
            </a:br>
            <a:r>
              <a:rPr lang="en-US" dirty="0" smtClean="0"/>
              <a:t>4.) </a:t>
            </a:r>
            <a:r>
              <a:rPr lang="en-US" b="1" dirty="0" smtClean="0"/>
              <a:t>Acts 9:1-22 </a:t>
            </a:r>
            <a:r>
              <a:rPr lang="en-US" dirty="0" smtClean="0"/>
              <a:t>Paul (Luke’s Account)</a:t>
            </a:r>
            <a:endParaRPr lang="en-US" dirty="0"/>
          </a:p>
        </p:txBody>
      </p:sp>
      <p:sp>
        <p:nvSpPr>
          <p:cNvPr id="3" name="Content Placeholder 2"/>
          <p:cNvSpPr>
            <a:spLocks noGrp="1"/>
          </p:cNvSpPr>
          <p:nvPr>
            <p:ph idx="1"/>
          </p:nvPr>
        </p:nvSpPr>
        <p:spPr>
          <a:xfrm>
            <a:off x="228600" y="1600200"/>
            <a:ext cx="8534400" cy="5029200"/>
          </a:xfrm>
        </p:spPr>
        <p:txBody>
          <a:bodyPr>
            <a:normAutofit fontScale="85000" lnSpcReduction="20000"/>
          </a:bodyPr>
          <a:lstStyle/>
          <a:p>
            <a:pPr>
              <a:buNone/>
            </a:pPr>
            <a:r>
              <a:rPr lang="en-US" b="1" dirty="0" smtClean="0"/>
              <a:t>Acts 9:10-22 </a:t>
            </a:r>
          </a:p>
          <a:p>
            <a:pPr lvl="0"/>
            <a:r>
              <a:rPr lang="en-US" dirty="0" smtClean="0"/>
              <a:t>Incredible!  He's in darkness, totally blind, fasting.  </a:t>
            </a:r>
            <a:endParaRPr lang="en-US" dirty="0"/>
          </a:p>
          <a:p>
            <a:pPr lvl="0"/>
            <a:r>
              <a:rPr lang="en-US" dirty="0" smtClean="0"/>
              <a:t>Saul (Paul) felt so strongly against Christianity he travelled all over putting them into prison and even to death.</a:t>
            </a:r>
          </a:p>
          <a:p>
            <a:pPr lvl="1"/>
            <a:r>
              <a:rPr lang="en-US" dirty="0" smtClean="0"/>
              <a:t>Jesus has personally come to him.  Seen the Lord and struck blind.  </a:t>
            </a:r>
          </a:p>
          <a:p>
            <a:pPr lvl="1"/>
            <a:r>
              <a:rPr lang="en-US" dirty="0" smtClean="0"/>
              <a:t>Three days in utter darkness to ponder his life and Jesus Christ.</a:t>
            </a:r>
          </a:p>
          <a:p>
            <a:pPr lvl="0"/>
            <a:r>
              <a:rPr lang="en-US" dirty="0" smtClean="0"/>
              <a:t>God moves in a vision to help Ananias....As if Jesus did not know who “Saul” was and what he did...</a:t>
            </a:r>
          </a:p>
          <a:p>
            <a:pPr lvl="1"/>
            <a:r>
              <a:rPr lang="en-US" dirty="0" smtClean="0"/>
              <a:t>Jesus Tells Ananias "go."  I have a plan, for Gentiles, Jews, and the earth.</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NT Conversion</a:t>
            </a:r>
            <a:br>
              <a:rPr lang="en-US" dirty="0"/>
            </a:br>
            <a:r>
              <a:rPr lang="en-US" dirty="0"/>
              <a:t>4.) </a:t>
            </a:r>
            <a:r>
              <a:rPr lang="en-US" b="1" dirty="0"/>
              <a:t>Acts 9:1-22 </a:t>
            </a:r>
            <a:r>
              <a:rPr lang="en-US" dirty="0"/>
              <a:t>Paul (Luke’s Account)</a:t>
            </a:r>
          </a:p>
        </p:txBody>
      </p:sp>
      <p:sp>
        <p:nvSpPr>
          <p:cNvPr id="3" name="Content Placeholder 2"/>
          <p:cNvSpPr>
            <a:spLocks noGrp="1"/>
          </p:cNvSpPr>
          <p:nvPr>
            <p:ph idx="1"/>
          </p:nvPr>
        </p:nvSpPr>
        <p:spPr/>
        <p:txBody>
          <a:bodyPr>
            <a:normAutofit fontScale="92500" lnSpcReduction="20000"/>
          </a:bodyPr>
          <a:lstStyle/>
          <a:p>
            <a:pPr marL="0" lvl="0" indent="0">
              <a:buNone/>
            </a:pPr>
            <a:r>
              <a:rPr lang="en-US" b="1" dirty="0"/>
              <a:t>Acts 9:10-22</a:t>
            </a:r>
            <a:endParaRPr lang="en-US" dirty="0" smtClean="0"/>
          </a:p>
          <a:p>
            <a:pPr lvl="0"/>
            <a:r>
              <a:rPr lang="en-US" dirty="0" smtClean="0"/>
              <a:t>Paul </a:t>
            </a:r>
            <a:r>
              <a:rPr lang="en-US" dirty="0"/>
              <a:t>is baptized in water.  Concept, “</a:t>
            </a:r>
            <a:r>
              <a:rPr lang="en-US" b="1" i="1" dirty="0"/>
              <a:t>wash your sins away.</a:t>
            </a:r>
            <a:r>
              <a:rPr lang="en-US" dirty="0"/>
              <a:t>" </a:t>
            </a:r>
          </a:p>
          <a:p>
            <a:pPr lvl="0"/>
            <a:r>
              <a:rPr lang="en-US" dirty="0"/>
              <a:t>Right after, spends several days with the disciples and immediately begins to PREACH.  </a:t>
            </a:r>
          </a:p>
          <a:p>
            <a:pPr lvl="0"/>
            <a:r>
              <a:rPr lang="en-US" dirty="0"/>
              <a:t>You may be asking yourself - how </a:t>
            </a:r>
            <a:r>
              <a:rPr lang="en-US" b="1" dirty="0"/>
              <a:t>do I grow spiritually</a:t>
            </a:r>
            <a:r>
              <a:rPr lang="en-US" dirty="0"/>
              <a:t>?  Strong?  </a:t>
            </a:r>
          </a:p>
          <a:p>
            <a:pPr lvl="1"/>
            <a:r>
              <a:rPr lang="en-US" dirty="0"/>
              <a:t>A lot of young Christians do not grow strong because they don't </a:t>
            </a:r>
            <a:r>
              <a:rPr lang="en-US" b="1" dirty="0"/>
              <a:t>preach the word right after</a:t>
            </a:r>
            <a:r>
              <a:rPr lang="en-US" dirty="0"/>
              <a:t> they get </a:t>
            </a:r>
            <a:r>
              <a:rPr lang="en-US" b="1" dirty="0"/>
              <a:t>baptized</a:t>
            </a:r>
            <a:r>
              <a:rPr lang="en-US" dirty="0"/>
              <a:t>.  </a:t>
            </a:r>
          </a:p>
          <a:p>
            <a:pPr lvl="1"/>
            <a:r>
              <a:rPr lang="en-US" dirty="0"/>
              <a:t>Answering tough questions makes you stronger!</a:t>
            </a:r>
          </a:p>
          <a:p>
            <a:endParaRPr lang="en-US" dirty="0"/>
          </a:p>
        </p:txBody>
      </p:sp>
    </p:spTree>
    <p:extLst>
      <p:ext uri="{BB962C8B-B14F-4D97-AF65-F5344CB8AC3E}">
        <p14:creationId xmlns:p14="http://schemas.microsoft.com/office/powerpoint/2010/main" val="26194374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NT Conversion</a:t>
            </a:r>
            <a:br>
              <a:rPr lang="en-US" dirty="0" smtClean="0"/>
            </a:br>
            <a:r>
              <a:rPr lang="en-US" dirty="0" smtClean="0"/>
              <a:t> </a:t>
            </a:r>
            <a:r>
              <a:rPr lang="en-US" sz="4000" dirty="0" smtClean="0"/>
              <a:t>5.)</a:t>
            </a:r>
            <a:r>
              <a:rPr lang="en-US" sz="4000" b="1" dirty="0" smtClean="0"/>
              <a:t> Acts 22:3-16 </a:t>
            </a:r>
            <a:r>
              <a:rPr lang="en-US" sz="4000" dirty="0" smtClean="0"/>
              <a:t>Paul (His own account)</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Acts 22:3-16 </a:t>
            </a:r>
          </a:p>
          <a:p>
            <a:pPr lvl="0"/>
            <a:r>
              <a:rPr lang="en-US" dirty="0" smtClean="0"/>
              <a:t>He does not talk about the three days.  But mentions Ananias, but not what happened to Ananias.  </a:t>
            </a:r>
          </a:p>
          <a:p>
            <a:pPr lvl="0"/>
            <a:r>
              <a:rPr lang="en-US" dirty="0" smtClean="0"/>
              <a:t>Put </a:t>
            </a:r>
            <a:r>
              <a:rPr lang="en-US" b="1" dirty="0" smtClean="0"/>
              <a:t>Acts 9</a:t>
            </a:r>
            <a:r>
              <a:rPr lang="en-US" dirty="0" smtClean="0"/>
              <a:t> and </a:t>
            </a:r>
            <a:r>
              <a:rPr lang="en-US" b="1" dirty="0" smtClean="0"/>
              <a:t>Acts 22</a:t>
            </a:r>
            <a:r>
              <a:rPr lang="en-US" dirty="0" smtClean="0"/>
              <a:t> together to get a complete picture of Saul’s (Paul’s) conversion…</a:t>
            </a:r>
            <a:r>
              <a:rPr lang="en-US" b="1" dirty="0" smtClean="0"/>
              <a:t>*</a:t>
            </a:r>
          </a:p>
          <a:p>
            <a:pPr lvl="1"/>
            <a:r>
              <a:rPr lang="en-US" dirty="0" smtClean="0"/>
              <a:t>*</a:t>
            </a:r>
            <a:r>
              <a:rPr lang="en-US" b="1" i="1" dirty="0" smtClean="0"/>
              <a:t>And a correct answer on the quiz next Wednesday.</a:t>
            </a:r>
          </a:p>
          <a:p>
            <a:pPr lvl="0"/>
            <a:r>
              <a:rPr lang="en-US" dirty="0" smtClean="0"/>
              <a:t>Ironic, one of the greatest Christians of all time (Saul/Paul) had to be pushed a bit into the water! (</a:t>
            </a:r>
            <a:r>
              <a:rPr lang="en-US" b="1" dirty="0" smtClean="0"/>
              <a:t>Acts 22:15</a:t>
            </a:r>
            <a:r>
              <a:rPr lang="en-US" dirty="0" smtClean="0"/>
              <a:t>)</a:t>
            </a:r>
          </a:p>
          <a:p>
            <a:pPr>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NT Conversion</a:t>
            </a:r>
            <a:br>
              <a:rPr lang="en-US" dirty="0" smtClean="0"/>
            </a:br>
            <a:r>
              <a:rPr lang="en-US" dirty="0" smtClean="0"/>
              <a:t> 4.) </a:t>
            </a:r>
            <a:r>
              <a:rPr lang="en-US" b="1" dirty="0" smtClean="0"/>
              <a:t>Acts 9:1-22</a:t>
            </a:r>
            <a:r>
              <a:rPr lang="en-US" dirty="0" smtClean="0"/>
              <a:t>  &amp;  5.) </a:t>
            </a:r>
            <a:r>
              <a:rPr lang="en-US" b="1" dirty="0" smtClean="0"/>
              <a:t>Acts 22:3-16</a:t>
            </a:r>
            <a:endParaRPr lang="en-US" b="1" dirty="0"/>
          </a:p>
        </p:txBody>
      </p:sp>
      <p:sp>
        <p:nvSpPr>
          <p:cNvPr id="3" name="Content Placeholder 2"/>
          <p:cNvSpPr>
            <a:spLocks noGrp="1"/>
          </p:cNvSpPr>
          <p:nvPr>
            <p:ph idx="1"/>
          </p:nvPr>
        </p:nvSpPr>
        <p:spPr>
          <a:xfrm>
            <a:off x="457200" y="1600200"/>
            <a:ext cx="8229600" cy="4800600"/>
          </a:xfrm>
        </p:spPr>
        <p:txBody>
          <a:bodyPr>
            <a:normAutofit fontScale="85000" lnSpcReduction="20000"/>
          </a:bodyPr>
          <a:lstStyle/>
          <a:p>
            <a:pPr>
              <a:buNone/>
            </a:pPr>
            <a:r>
              <a:rPr lang="en-US" b="1" i="1" dirty="0" smtClean="0"/>
              <a:t>Four questions concerning conversion:</a:t>
            </a:r>
          </a:p>
          <a:p>
            <a:pPr>
              <a:buNone/>
            </a:pPr>
            <a:r>
              <a:rPr lang="en-US" b="1" dirty="0" smtClean="0"/>
              <a:t>1 - What was preached? </a:t>
            </a:r>
          </a:p>
          <a:p>
            <a:pPr>
              <a:buNone/>
            </a:pPr>
            <a:r>
              <a:rPr lang="en-US" dirty="0" smtClean="0"/>
              <a:t>		Jesus Preached Jesus!  Powerful!</a:t>
            </a:r>
          </a:p>
          <a:p>
            <a:pPr>
              <a:buNone/>
            </a:pPr>
            <a:r>
              <a:rPr lang="en-US" b="1" dirty="0" smtClean="0"/>
              <a:t>2 - What was the person’s (people’s) response to the message?</a:t>
            </a:r>
          </a:p>
          <a:p>
            <a:pPr>
              <a:buNone/>
            </a:pPr>
            <a:r>
              <a:rPr lang="en-US" dirty="0" smtClean="0"/>
              <a:t>		Paul's response?  He got baptized... </a:t>
            </a:r>
          </a:p>
          <a:p>
            <a:pPr>
              <a:buNone/>
            </a:pPr>
            <a:r>
              <a:rPr lang="en-US" b="1" dirty="0" smtClean="0"/>
              <a:t>3 - How long did the person (people) take to make the decision?</a:t>
            </a:r>
          </a:p>
          <a:p>
            <a:pPr>
              <a:buNone/>
            </a:pPr>
            <a:r>
              <a:rPr lang="en-US" dirty="0" smtClean="0"/>
              <a:t>		Took him three days... </a:t>
            </a:r>
          </a:p>
          <a:p>
            <a:pPr>
              <a:buNone/>
            </a:pPr>
            <a:r>
              <a:rPr lang="en-US" b="1" dirty="0" smtClean="0"/>
              <a:t>4 - What was their response after baptism?</a:t>
            </a:r>
          </a:p>
          <a:p>
            <a:pPr>
              <a:buNone/>
            </a:pPr>
            <a:r>
              <a:rPr lang="en-US" dirty="0" smtClean="0"/>
              <a:t>		At once began to preach the word of God!</a:t>
            </a:r>
          </a:p>
          <a:p>
            <a:pPr>
              <a:buNone/>
            </a:pP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NT Conversion</a:t>
            </a:r>
            <a:br>
              <a:rPr lang="en-US" dirty="0" smtClean="0"/>
            </a:br>
            <a:r>
              <a:rPr lang="en-US" b="1" dirty="0" smtClean="0"/>
              <a:t>Combine the accounts &amp; questions - 1</a:t>
            </a:r>
            <a:endParaRPr lang="en-US" b="1" dirty="0"/>
          </a:p>
        </p:txBody>
      </p:sp>
      <p:sp>
        <p:nvSpPr>
          <p:cNvPr id="3" name="Content Placeholder 2"/>
          <p:cNvSpPr>
            <a:spLocks noGrp="1"/>
          </p:cNvSpPr>
          <p:nvPr>
            <p:ph idx="1"/>
          </p:nvPr>
        </p:nvSpPr>
        <p:spPr/>
        <p:txBody>
          <a:bodyPr>
            <a:normAutofit/>
          </a:bodyPr>
          <a:lstStyle/>
          <a:p>
            <a:pPr>
              <a:buNone/>
            </a:pPr>
            <a:r>
              <a:rPr lang="en-US" b="1" dirty="0" smtClean="0"/>
              <a:t>(1) What was preached?</a:t>
            </a:r>
            <a:endParaRPr lang="en-US" dirty="0" smtClean="0"/>
          </a:p>
          <a:p>
            <a:r>
              <a:rPr lang="en-US" dirty="0" smtClean="0"/>
              <a:t>Acts 2 - Jesus Christ and him crucified</a:t>
            </a:r>
          </a:p>
          <a:p>
            <a:r>
              <a:rPr lang="en-US" dirty="0" smtClean="0"/>
              <a:t>Acts 8 - The Good news of Jesus</a:t>
            </a:r>
          </a:p>
          <a:p>
            <a:r>
              <a:rPr lang="en-US" dirty="0" smtClean="0"/>
              <a:t>Acts 16 - The word of the Lord.</a:t>
            </a:r>
          </a:p>
          <a:p>
            <a:r>
              <a:rPr lang="en-US" dirty="0" smtClean="0"/>
              <a:t>Acts 9 &amp; 22 - Jesus Preached Jesus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NT Conversion</a:t>
            </a:r>
            <a:br>
              <a:rPr lang="en-US" dirty="0" smtClean="0"/>
            </a:br>
            <a:r>
              <a:rPr lang="en-US" b="1" dirty="0" smtClean="0"/>
              <a:t>Combine the accounts &amp; questions - 2</a:t>
            </a:r>
            <a:endParaRPr lang="en-US" b="1" dirty="0"/>
          </a:p>
        </p:txBody>
      </p:sp>
      <p:sp>
        <p:nvSpPr>
          <p:cNvPr id="3" name="Content Placeholder 2"/>
          <p:cNvSpPr>
            <a:spLocks noGrp="1"/>
          </p:cNvSpPr>
          <p:nvPr>
            <p:ph idx="1"/>
          </p:nvPr>
        </p:nvSpPr>
        <p:spPr/>
        <p:txBody>
          <a:bodyPr>
            <a:normAutofit/>
          </a:bodyPr>
          <a:lstStyle/>
          <a:p>
            <a:pPr>
              <a:buNone/>
            </a:pPr>
            <a:r>
              <a:rPr lang="en-US" b="1" dirty="0" smtClean="0"/>
              <a:t>(2) What was the person's/people's response?</a:t>
            </a:r>
            <a:endParaRPr lang="en-US" dirty="0" smtClean="0"/>
          </a:p>
          <a:p>
            <a:r>
              <a:rPr lang="en-US" dirty="0" smtClean="0"/>
              <a:t>Acts 2 - 3000 baptized</a:t>
            </a:r>
          </a:p>
          <a:p>
            <a:r>
              <a:rPr lang="en-US" dirty="0" smtClean="0"/>
              <a:t>Acts 8 - Ethiopian Eunuch was baptized</a:t>
            </a:r>
          </a:p>
          <a:p>
            <a:r>
              <a:rPr lang="en-US" dirty="0" smtClean="0"/>
              <a:t>Acts 16 Jailer and Family baptized</a:t>
            </a:r>
          </a:p>
          <a:p>
            <a:r>
              <a:rPr lang="en-US" dirty="0" smtClean="0"/>
              <a:t>Acts 9 &amp; 22 - Paul baptized</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NT Conversion</a:t>
            </a:r>
            <a:br>
              <a:rPr lang="en-US" dirty="0" smtClean="0"/>
            </a:br>
            <a:r>
              <a:rPr lang="en-US" b="1" dirty="0" smtClean="0"/>
              <a:t>Combine the accounts &amp; questions - 3</a:t>
            </a:r>
            <a:endParaRPr lang="en-US" b="1" dirty="0"/>
          </a:p>
        </p:txBody>
      </p:sp>
      <p:sp>
        <p:nvSpPr>
          <p:cNvPr id="3" name="Content Placeholder 2"/>
          <p:cNvSpPr>
            <a:spLocks noGrp="1"/>
          </p:cNvSpPr>
          <p:nvPr>
            <p:ph idx="1"/>
          </p:nvPr>
        </p:nvSpPr>
        <p:spPr/>
        <p:txBody>
          <a:bodyPr>
            <a:normAutofit/>
          </a:bodyPr>
          <a:lstStyle/>
          <a:p>
            <a:pPr>
              <a:buNone/>
            </a:pPr>
            <a:r>
              <a:rPr lang="en-US" b="1" dirty="0" smtClean="0"/>
              <a:t>(3) How long did the person (people) take to make the decision? </a:t>
            </a:r>
            <a:endParaRPr lang="en-US" dirty="0" smtClean="0"/>
          </a:p>
          <a:p>
            <a:r>
              <a:rPr lang="en-US" dirty="0" smtClean="0"/>
              <a:t>Acts 2 – The 3000?  A Day</a:t>
            </a:r>
          </a:p>
          <a:p>
            <a:r>
              <a:rPr lang="en-US" dirty="0" smtClean="0"/>
              <a:t>Acts 8 – Ethiopian? A Chariot Ride</a:t>
            </a:r>
          </a:p>
          <a:p>
            <a:r>
              <a:rPr lang="en-US" dirty="0" smtClean="0"/>
              <a:t>Acts 16 – </a:t>
            </a:r>
            <a:r>
              <a:rPr lang="en-US" dirty="0" err="1" smtClean="0"/>
              <a:t>Philippian</a:t>
            </a:r>
            <a:r>
              <a:rPr lang="en-US" dirty="0" smtClean="0"/>
              <a:t> Jailer &amp; Family? A night</a:t>
            </a:r>
          </a:p>
          <a:p>
            <a:r>
              <a:rPr lang="en-US" dirty="0" smtClean="0"/>
              <a:t>Acts 9 &amp; 22 – Paul took three days.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NT Conversion</a:t>
            </a:r>
            <a:br>
              <a:rPr lang="en-US" dirty="0" smtClean="0"/>
            </a:br>
            <a:r>
              <a:rPr lang="en-US" b="1" dirty="0" smtClean="0"/>
              <a:t>Combine the accounts &amp; questions - 4</a:t>
            </a:r>
            <a:endParaRPr lang="en-US" b="1" dirty="0"/>
          </a:p>
        </p:txBody>
      </p:sp>
      <p:sp>
        <p:nvSpPr>
          <p:cNvPr id="3" name="Content Placeholder 2"/>
          <p:cNvSpPr>
            <a:spLocks noGrp="1"/>
          </p:cNvSpPr>
          <p:nvPr>
            <p:ph idx="1"/>
          </p:nvPr>
        </p:nvSpPr>
        <p:spPr/>
        <p:txBody>
          <a:bodyPr>
            <a:normAutofit/>
          </a:bodyPr>
          <a:lstStyle/>
          <a:p>
            <a:pPr>
              <a:buNone/>
            </a:pPr>
            <a:r>
              <a:rPr lang="en-US" b="1" dirty="0" smtClean="0"/>
              <a:t>(4) What was their response after baptism?</a:t>
            </a:r>
            <a:endParaRPr lang="en-US" dirty="0" smtClean="0"/>
          </a:p>
          <a:p>
            <a:r>
              <a:rPr lang="en-US" dirty="0" smtClean="0"/>
              <a:t>Acts 2 – 3000? Filled with Joy and Devoted</a:t>
            </a:r>
          </a:p>
          <a:p>
            <a:r>
              <a:rPr lang="en-US" dirty="0" smtClean="0"/>
              <a:t>Acts 8 – Ethiopian? Went on his way rejoicing</a:t>
            </a:r>
          </a:p>
          <a:p>
            <a:r>
              <a:rPr lang="en-US" dirty="0" smtClean="0"/>
              <a:t>Acts 16 – Jailer and Family? Filled with Joy</a:t>
            </a:r>
          </a:p>
          <a:p>
            <a:r>
              <a:rPr lang="en-US" dirty="0" smtClean="0"/>
              <a:t>Acts 9/22 – Paul?  At once preaching the word, because he was so fired up!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NT Conversion</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a:t>This short study is an inspiring and powerful push to help them have the faith to be baptized.</a:t>
            </a:r>
          </a:p>
          <a:p>
            <a:pPr marL="914400" lvl="1" indent="-514350"/>
            <a:r>
              <a:rPr lang="en-US" dirty="0"/>
              <a:t>“We've been studying for several days/weeks and you’ve not made a decision.  We see that these people all made a decision for their entire lives in a short time…”</a:t>
            </a:r>
          </a:p>
          <a:p>
            <a:pPr marL="514350" indent="-514350">
              <a:buFont typeface="+mj-lt"/>
              <a:buAutoNum type="arabicPeriod"/>
            </a:pPr>
            <a:r>
              <a:rPr lang="en-US" dirty="0"/>
              <a:t>Encourages </a:t>
            </a:r>
            <a:r>
              <a:rPr lang="en-US" dirty="0" smtClean="0"/>
              <a:t>you (the disciple) </a:t>
            </a:r>
            <a:r>
              <a:rPr lang="en-US" dirty="0"/>
              <a:t>in terms of NT conversion.</a:t>
            </a:r>
          </a:p>
          <a:p>
            <a:endParaRPr lang="en-US" dirty="0"/>
          </a:p>
        </p:txBody>
      </p:sp>
    </p:spTree>
    <p:extLst>
      <p:ext uri="{BB962C8B-B14F-4D97-AF65-F5344CB8AC3E}">
        <p14:creationId xmlns:p14="http://schemas.microsoft.com/office/powerpoint/2010/main" val="2431636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hoenixICC2013_LOGO_FINAL.png"/>
          <p:cNvPicPr>
            <a:picLocks noChangeAspect="1"/>
          </p:cNvPicPr>
          <p:nvPr/>
        </p:nvPicPr>
        <p:blipFill>
          <a:blip r:embed="rId2" cstate="print"/>
          <a:stretch>
            <a:fillRect/>
          </a:stretch>
        </p:blipFill>
        <p:spPr>
          <a:xfrm>
            <a:off x="1219200" y="2565832"/>
            <a:ext cx="6907937" cy="3453968"/>
          </a:xfrm>
          <a:prstGeom prst="rect">
            <a:avLst/>
          </a:prstGeom>
        </p:spPr>
      </p:pic>
      <p:sp>
        <p:nvSpPr>
          <p:cNvPr id="2" name="Title 1"/>
          <p:cNvSpPr>
            <a:spLocks noGrp="1"/>
          </p:cNvSpPr>
          <p:nvPr>
            <p:ph type="ctrTitle"/>
          </p:nvPr>
        </p:nvSpPr>
        <p:spPr>
          <a:xfrm>
            <a:off x="381000" y="685800"/>
            <a:ext cx="8382000" cy="2838450"/>
          </a:xfrm>
        </p:spPr>
        <p:txBody>
          <a:bodyPr>
            <a:normAutofit fontScale="90000"/>
          </a:bodyPr>
          <a:lstStyle/>
          <a:p>
            <a:r>
              <a:rPr lang="en-US" sz="6600" b="1" dirty="0" smtClean="0">
                <a:latin typeface="Papyrus" pitchFamily="66" charset="0"/>
              </a:rPr>
              <a:t>First Principles 2014</a:t>
            </a:r>
            <a:br>
              <a:rPr lang="en-US" sz="6600" b="1" dirty="0" smtClean="0">
                <a:latin typeface="Papyrus" pitchFamily="66" charset="0"/>
              </a:rPr>
            </a:br>
            <a:r>
              <a:rPr lang="en-US" sz="5300" b="1" dirty="0" smtClean="0">
                <a:latin typeface="Papyrus" pitchFamily="66" charset="0"/>
              </a:rPr>
              <a:t>Session #6:</a:t>
            </a:r>
            <a:br>
              <a:rPr lang="en-US" sz="5300" b="1" dirty="0" smtClean="0">
                <a:latin typeface="Papyrus" pitchFamily="66" charset="0"/>
              </a:rPr>
            </a:br>
            <a:r>
              <a:rPr lang="en-US" sz="5300" b="1" dirty="0" smtClean="0">
                <a:latin typeface="Papyrus" pitchFamily="66" charset="0"/>
              </a:rPr>
              <a:t>New Testament Conversion</a:t>
            </a:r>
            <a:endParaRPr lang="en-US" sz="5300" b="1" dirty="0">
              <a:latin typeface="Papyrus" pitchFamily="66"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NT Conversion</a:t>
            </a:r>
            <a:br>
              <a:rPr lang="en-US" dirty="0" smtClean="0"/>
            </a:br>
            <a:r>
              <a:rPr lang="en-US" dirty="0" smtClean="0"/>
              <a:t>6.) </a:t>
            </a:r>
            <a:r>
              <a:rPr lang="en-US" b="1" dirty="0" smtClean="0"/>
              <a:t>Acts 18:24-26 </a:t>
            </a:r>
            <a:r>
              <a:rPr lang="en-US" dirty="0" err="1" smtClean="0"/>
              <a:t>Apollos</a:t>
            </a:r>
            <a:endParaRPr lang="en-US" dirty="0"/>
          </a:p>
        </p:txBody>
      </p:sp>
      <p:sp>
        <p:nvSpPr>
          <p:cNvPr id="3" name="Content Placeholder 2"/>
          <p:cNvSpPr>
            <a:spLocks noGrp="1"/>
          </p:cNvSpPr>
          <p:nvPr>
            <p:ph idx="1"/>
          </p:nvPr>
        </p:nvSpPr>
        <p:spPr/>
        <p:txBody>
          <a:bodyPr>
            <a:normAutofit/>
          </a:bodyPr>
          <a:lstStyle/>
          <a:p>
            <a:pPr>
              <a:buNone/>
            </a:pPr>
            <a:r>
              <a:rPr lang="en-US" b="1" dirty="0" err="1" smtClean="0"/>
              <a:t>Apollos</a:t>
            </a:r>
            <a:r>
              <a:rPr lang="en-US" dirty="0" smtClean="0"/>
              <a:t> -  A few things about this amazing, articulate preacher!</a:t>
            </a:r>
          </a:p>
          <a:p>
            <a:r>
              <a:rPr lang="en-US" dirty="0" smtClean="0"/>
              <a:t>learned man.</a:t>
            </a:r>
          </a:p>
          <a:p>
            <a:r>
              <a:rPr lang="en-US" dirty="0" smtClean="0"/>
              <a:t>through knowledge of the scriptures.</a:t>
            </a:r>
          </a:p>
          <a:p>
            <a:r>
              <a:rPr lang="en-US" dirty="0" smtClean="0"/>
              <a:t>instructed in the way of the lord.</a:t>
            </a:r>
          </a:p>
          <a:p>
            <a:r>
              <a:rPr lang="en-US" dirty="0" smtClean="0"/>
              <a:t>spoke with fervor and taught about Jesus accurately.</a:t>
            </a:r>
          </a:p>
          <a:p>
            <a:r>
              <a:rPr lang="en-US" dirty="0" smtClean="0"/>
              <a:t>knew only the baptism of John.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NT Conversion</a:t>
            </a:r>
            <a:br>
              <a:rPr lang="en-US" dirty="0"/>
            </a:br>
            <a:r>
              <a:rPr lang="en-US" dirty="0"/>
              <a:t>6.) </a:t>
            </a:r>
            <a:r>
              <a:rPr lang="en-US" b="1" dirty="0"/>
              <a:t>Acts 18:24-26 </a:t>
            </a:r>
            <a:r>
              <a:rPr lang="en-US" dirty="0"/>
              <a:t>Apollos</a:t>
            </a:r>
          </a:p>
        </p:txBody>
      </p:sp>
      <p:sp>
        <p:nvSpPr>
          <p:cNvPr id="3" name="Content Placeholder 2"/>
          <p:cNvSpPr>
            <a:spLocks noGrp="1"/>
          </p:cNvSpPr>
          <p:nvPr>
            <p:ph idx="1"/>
          </p:nvPr>
        </p:nvSpPr>
        <p:spPr>
          <a:xfrm>
            <a:off x="304800" y="1600200"/>
            <a:ext cx="8534400" cy="4876800"/>
          </a:xfrm>
        </p:spPr>
        <p:txBody>
          <a:bodyPr>
            <a:normAutofit fontScale="85000" lnSpcReduction="20000"/>
          </a:bodyPr>
          <a:lstStyle/>
          <a:p>
            <a:pPr>
              <a:buNone/>
            </a:pPr>
            <a:r>
              <a:rPr lang="en-US" b="1" dirty="0" smtClean="0"/>
              <a:t>Verse </a:t>
            </a:r>
            <a:r>
              <a:rPr lang="en-US" b="1" dirty="0"/>
              <a:t>26 of Acts 18</a:t>
            </a:r>
          </a:p>
          <a:p>
            <a:r>
              <a:rPr lang="en-US" dirty="0"/>
              <a:t>They explained the word of God to him "more accurately."</a:t>
            </a:r>
          </a:p>
          <a:p>
            <a:pPr lvl="1"/>
            <a:r>
              <a:rPr lang="en-US" dirty="0"/>
              <a:t> Apollos knew John’s baptism and accurate teaching from the OT about </a:t>
            </a:r>
            <a:r>
              <a:rPr lang="en-US" dirty="0" smtClean="0"/>
              <a:t>Jesus – so </a:t>
            </a:r>
            <a:r>
              <a:rPr lang="en-US" b="1" i="1" dirty="0" smtClean="0"/>
              <a:t>what </a:t>
            </a:r>
            <a:r>
              <a:rPr lang="en-US" b="1" i="1" dirty="0"/>
              <a:t>does that mean </a:t>
            </a:r>
            <a:r>
              <a:rPr lang="en-US" b="1" i="1" dirty="0" smtClean="0"/>
              <a:t>exactly?</a:t>
            </a:r>
            <a:r>
              <a:rPr lang="en-US" dirty="0" smtClean="0"/>
              <a:t> </a:t>
            </a:r>
            <a:endParaRPr lang="en-US" dirty="0"/>
          </a:p>
          <a:p>
            <a:r>
              <a:rPr lang="en-US" dirty="0"/>
              <a:t>Understand - the </a:t>
            </a:r>
            <a:r>
              <a:rPr lang="en-US" b="1" i="1" dirty="0"/>
              <a:t>original text</a:t>
            </a:r>
            <a:r>
              <a:rPr lang="en-US" dirty="0"/>
              <a:t> </a:t>
            </a:r>
            <a:r>
              <a:rPr lang="en-US" dirty="0" smtClean="0"/>
              <a:t>of Acts had </a:t>
            </a:r>
            <a:r>
              <a:rPr lang="en-US" dirty="0"/>
              <a:t>no chapters or </a:t>
            </a:r>
            <a:r>
              <a:rPr lang="en-US" dirty="0" smtClean="0"/>
              <a:t>verses or headings.  It was a continuous scroll.</a:t>
            </a:r>
            <a:endParaRPr lang="en-US" dirty="0"/>
          </a:p>
          <a:p>
            <a:pPr lvl="1"/>
            <a:r>
              <a:rPr lang="en-US" dirty="0"/>
              <a:t>We would have a better </a:t>
            </a:r>
            <a:r>
              <a:rPr lang="en-US" dirty="0" smtClean="0"/>
              <a:t>idea what “more accurately” meant </a:t>
            </a:r>
            <a:r>
              <a:rPr lang="en-US" dirty="0"/>
              <a:t>because the </a:t>
            </a:r>
            <a:r>
              <a:rPr lang="en-US" dirty="0" smtClean="0"/>
              <a:t>text </a:t>
            </a:r>
            <a:r>
              <a:rPr lang="en-US" dirty="0"/>
              <a:t>flowed </a:t>
            </a:r>
            <a:r>
              <a:rPr lang="en-US" dirty="0" smtClean="0"/>
              <a:t>uninterrupted and more </a:t>
            </a:r>
            <a:r>
              <a:rPr lang="en-US" dirty="0"/>
              <a:t>naturally </a:t>
            </a:r>
            <a:r>
              <a:rPr lang="en-US" dirty="0" smtClean="0"/>
              <a:t>into </a:t>
            </a:r>
            <a:r>
              <a:rPr lang="en-US" b="1" i="1" dirty="0"/>
              <a:t>how </a:t>
            </a:r>
            <a:r>
              <a:rPr lang="en-US" dirty="0"/>
              <a:t>and exactly </a:t>
            </a:r>
            <a:r>
              <a:rPr lang="en-US" b="1" i="1" dirty="0"/>
              <a:t>why</a:t>
            </a:r>
            <a:r>
              <a:rPr lang="en-US" dirty="0"/>
              <a:t> Apollos needed to be taught more "</a:t>
            </a:r>
            <a:r>
              <a:rPr lang="en-US" dirty="0" smtClean="0"/>
              <a:t>accurately“ and what that meant for someone who knew only the baptism of John.  </a:t>
            </a:r>
          </a:p>
          <a:p>
            <a:pPr lvl="1"/>
            <a:r>
              <a:rPr lang="en-US" dirty="0" smtClean="0"/>
              <a:t>The </a:t>
            </a:r>
            <a:r>
              <a:rPr lang="en-US" dirty="0"/>
              <a:t>text would flow uninterrupted into </a:t>
            </a:r>
            <a:r>
              <a:rPr lang="en-US" b="1" dirty="0"/>
              <a:t>Acts 19…</a:t>
            </a:r>
          </a:p>
          <a:p>
            <a:endParaRPr lang="en-US" dirty="0"/>
          </a:p>
        </p:txBody>
      </p:sp>
    </p:spTree>
    <p:extLst>
      <p:ext uri="{BB962C8B-B14F-4D97-AF65-F5344CB8AC3E}">
        <p14:creationId xmlns:p14="http://schemas.microsoft.com/office/powerpoint/2010/main" val="17764916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NT Conversion</a:t>
            </a:r>
            <a:br>
              <a:rPr lang="en-US" dirty="0" smtClean="0"/>
            </a:br>
            <a:r>
              <a:rPr lang="en-US" dirty="0" smtClean="0"/>
              <a:t>6.) </a:t>
            </a:r>
            <a:r>
              <a:rPr lang="en-US" b="1" dirty="0" smtClean="0"/>
              <a:t>Acts 19:1-5 </a:t>
            </a:r>
            <a:r>
              <a:rPr lang="en-US" dirty="0" smtClean="0"/>
              <a:t>Ephesians (</a:t>
            </a:r>
            <a:r>
              <a:rPr lang="en-US" dirty="0" err="1" smtClean="0"/>
              <a:t>Apollos</a:t>
            </a:r>
            <a:r>
              <a:rPr lang="en-US" dirty="0" smtClean="0"/>
              <a: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We find Paul comes across these DISCIPLES, he asks them...did you get the H.S. when you believed?</a:t>
            </a:r>
          </a:p>
          <a:p>
            <a:r>
              <a:rPr lang="en-US" dirty="0" smtClean="0"/>
              <a:t>They never even heard of the H.S.  </a:t>
            </a:r>
          </a:p>
          <a:p>
            <a:pPr lvl="1"/>
            <a:r>
              <a:rPr lang="en-US" dirty="0" smtClean="0"/>
              <a:t>These guys were baptized BEFORE the day of Pentecost.</a:t>
            </a:r>
          </a:p>
          <a:p>
            <a:pPr lvl="1"/>
            <a:r>
              <a:rPr lang="en-US" dirty="0" smtClean="0"/>
              <a:t>They were baptized in the baptism of John.  </a:t>
            </a:r>
          </a:p>
          <a:p>
            <a:pPr lvl="1"/>
            <a:r>
              <a:rPr lang="en-US" dirty="0" smtClean="0"/>
              <a:t>These were DISCIPLES of John the Baptist.</a:t>
            </a:r>
          </a:p>
          <a:p>
            <a:r>
              <a:rPr lang="en-US" dirty="0" smtClean="0"/>
              <a:t>When was the Holy Spirit and the means to have it indwell in us given?  Pentecost!  Acts 2!</a:t>
            </a:r>
          </a:p>
          <a:p>
            <a:pPr lvl="1"/>
            <a:r>
              <a:rPr lang="en-US" dirty="0" smtClean="0"/>
              <a:t>The Indwelling of the H.S. is given when?  </a:t>
            </a:r>
          </a:p>
          <a:p>
            <a:pPr lvl="1"/>
            <a:r>
              <a:rPr lang="en-US" dirty="0" smtClean="0"/>
              <a:t>When we are baptized in the name of Jesus. </a:t>
            </a:r>
            <a:r>
              <a:rPr lang="en-US" b="1" dirty="0" smtClean="0"/>
              <a:t>(Acts 2:38)</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NT Conversion</a:t>
            </a:r>
            <a:br>
              <a:rPr lang="en-US" dirty="0" smtClean="0"/>
            </a:br>
            <a:r>
              <a:rPr lang="en-US" sz="3600" dirty="0" smtClean="0"/>
              <a:t>6.) </a:t>
            </a:r>
            <a:r>
              <a:rPr lang="en-US" sz="3600" b="1" dirty="0" smtClean="0"/>
              <a:t>Acts 19:1-5 </a:t>
            </a:r>
            <a:r>
              <a:rPr lang="en-US" sz="3600" dirty="0" smtClean="0"/>
              <a:t>Ephesians (</a:t>
            </a:r>
            <a:r>
              <a:rPr lang="en-US" sz="3600" dirty="0" err="1" smtClean="0"/>
              <a:t>Apollos</a:t>
            </a:r>
            <a:r>
              <a:rPr lang="en-US" sz="3600" dirty="0" smtClean="0"/>
              <a:t>) cont.</a:t>
            </a:r>
            <a:endParaRPr lang="en-US" sz="3600" dirty="0"/>
          </a:p>
        </p:txBody>
      </p:sp>
      <p:sp>
        <p:nvSpPr>
          <p:cNvPr id="3" name="Content Placeholder 2"/>
          <p:cNvSpPr>
            <a:spLocks noGrp="1"/>
          </p:cNvSpPr>
          <p:nvPr>
            <p:ph idx="1"/>
          </p:nvPr>
        </p:nvSpPr>
        <p:spPr>
          <a:xfrm>
            <a:off x="457200" y="1447800"/>
            <a:ext cx="8229600" cy="5181600"/>
          </a:xfrm>
        </p:spPr>
        <p:txBody>
          <a:bodyPr>
            <a:normAutofit/>
          </a:bodyPr>
          <a:lstStyle/>
          <a:p>
            <a:pPr>
              <a:buNone/>
            </a:pPr>
            <a:r>
              <a:rPr lang="en-US" b="1" dirty="0" smtClean="0"/>
              <a:t>Reference Acts 2:38</a:t>
            </a:r>
            <a:endParaRPr lang="en-US" dirty="0" smtClean="0"/>
          </a:p>
          <a:p>
            <a:r>
              <a:rPr lang="en-US" dirty="0" smtClean="0"/>
              <a:t>When you are baptized in the name of Jesus Christ two things happen...</a:t>
            </a:r>
          </a:p>
          <a:p>
            <a:pPr marL="914400" lvl="1" indent="-514350">
              <a:buNone/>
            </a:pPr>
            <a:r>
              <a:rPr lang="en-US" dirty="0" smtClean="0"/>
              <a:t>1 - the forgiveness of sins.</a:t>
            </a:r>
          </a:p>
          <a:p>
            <a:pPr marL="914400" lvl="1" indent="-514350">
              <a:buNone/>
            </a:pPr>
            <a:r>
              <a:rPr lang="en-US" dirty="0" smtClean="0"/>
              <a:t>2 - Receive the gift of the indwelling of the Holy Spirit.</a:t>
            </a:r>
          </a:p>
          <a:p>
            <a:r>
              <a:rPr lang="en-US" dirty="0" smtClean="0"/>
              <a:t>Automatically - goes to the issue of baptism when they'd not received or heard about Holy Spirit.</a:t>
            </a:r>
          </a:p>
          <a:p>
            <a:endParaRPr lang="en-US"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NT Conversion</a:t>
            </a:r>
            <a:br>
              <a:rPr lang="en-US" dirty="0"/>
            </a:br>
            <a:r>
              <a:rPr lang="en-US" sz="4000" dirty="0"/>
              <a:t>6.) </a:t>
            </a:r>
            <a:r>
              <a:rPr lang="en-US" sz="4000" b="1" dirty="0"/>
              <a:t>Acts 19:1-5 </a:t>
            </a:r>
            <a:r>
              <a:rPr lang="en-US" sz="4000" dirty="0"/>
              <a:t>Ephesians (Apollos) cont.</a:t>
            </a:r>
            <a:endParaRPr lang="en-US" dirty="0"/>
          </a:p>
        </p:txBody>
      </p:sp>
      <p:sp>
        <p:nvSpPr>
          <p:cNvPr id="3" name="Content Placeholder 2"/>
          <p:cNvSpPr>
            <a:spLocks noGrp="1"/>
          </p:cNvSpPr>
          <p:nvPr>
            <p:ph idx="1"/>
          </p:nvPr>
        </p:nvSpPr>
        <p:spPr/>
        <p:txBody>
          <a:bodyPr>
            <a:normAutofit fontScale="77500" lnSpcReduction="20000"/>
          </a:bodyPr>
          <a:lstStyle/>
          <a:p>
            <a:r>
              <a:rPr lang="en-US" dirty="0"/>
              <a:t>On hearing this...baptized into the name of the Lord Jesus.</a:t>
            </a:r>
          </a:p>
          <a:p>
            <a:pPr lvl="1"/>
            <a:r>
              <a:rPr lang="en-US" dirty="0"/>
              <a:t>Not uncommon - "I don't think I can be </a:t>
            </a:r>
            <a:r>
              <a:rPr lang="en-US" dirty="0" smtClean="0"/>
              <a:t>re-baptized</a:t>
            </a:r>
            <a:r>
              <a:rPr lang="en-US" dirty="0"/>
              <a:t>..." when studying with a religious person.</a:t>
            </a:r>
          </a:p>
          <a:p>
            <a:pPr lvl="1"/>
            <a:r>
              <a:rPr lang="en-US" dirty="0"/>
              <a:t>Reference...Acts 19, read it for them.  </a:t>
            </a:r>
            <a:r>
              <a:rPr lang="en-US" dirty="0" smtClean="0"/>
              <a:t>(More </a:t>
            </a:r>
            <a:r>
              <a:rPr lang="en-US" dirty="0"/>
              <a:t>on this later</a:t>
            </a:r>
            <a:r>
              <a:rPr lang="en-US" dirty="0" smtClean="0"/>
              <a:t>.)</a:t>
            </a:r>
            <a:r>
              <a:rPr lang="en-US" dirty="0"/>
              <a:t> </a:t>
            </a:r>
          </a:p>
          <a:p>
            <a:pPr lvl="1"/>
            <a:r>
              <a:rPr lang="en-US" dirty="0"/>
              <a:t>Bottom line, excellent passage - to study with the Apollos' of the world that still need to be taught the way of Jesus more accurately</a:t>
            </a:r>
            <a:r>
              <a:rPr lang="en-US" dirty="0" smtClean="0"/>
              <a:t>.</a:t>
            </a:r>
          </a:p>
          <a:p>
            <a:pPr marL="457200" lvl="1" indent="0">
              <a:buNone/>
            </a:pPr>
            <a:endParaRPr lang="en-US" dirty="0"/>
          </a:p>
          <a:p>
            <a:pPr>
              <a:buNone/>
            </a:pPr>
            <a:r>
              <a:rPr lang="en-US" b="1" i="1" dirty="0"/>
              <a:t>The rest of the evening, refuting "false </a:t>
            </a:r>
            <a:r>
              <a:rPr lang="en-US" b="1" i="1" dirty="0" smtClean="0"/>
              <a:t>doctrines</a:t>
            </a:r>
            <a:r>
              <a:rPr lang="en-US" b="1" i="1" dirty="0"/>
              <a:t>”</a:t>
            </a:r>
          </a:p>
          <a:p>
            <a:r>
              <a:rPr lang="en-US" dirty="0"/>
              <a:t>For the </a:t>
            </a:r>
            <a:r>
              <a:rPr lang="en-US" dirty="0" smtClean="0"/>
              <a:t>quiz</a:t>
            </a:r>
          </a:p>
          <a:p>
            <a:pPr lvl="1"/>
            <a:r>
              <a:rPr lang="en-US" dirty="0" smtClean="0"/>
              <a:t>Know </a:t>
            </a:r>
            <a:r>
              <a:rPr lang="en-US" dirty="0"/>
              <a:t>the chapters of the major conversions.</a:t>
            </a:r>
          </a:p>
          <a:p>
            <a:pPr lvl="1"/>
            <a:r>
              <a:rPr lang="en-US" dirty="0" smtClean="0"/>
              <a:t>Remember Paul's </a:t>
            </a:r>
            <a:r>
              <a:rPr lang="en-US" dirty="0"/>
              <a:t>conversion?  Acts 9/22. </a:t>
            </a:r>
          </a:p>
        </p:txBody>
      </p:sp>
    </p:spTree>
    <p:extLst>
      <p:ext uri="{BB962C8B-B14F-4D97-AF65-F5344CB8AC3E}">
        <p14:creationId xmlns:p14="http://schemas.microsoft.com/office/powerpoint/2010/main" val="233293314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NT Conversion</a:t>
            </a:r>
            <a:br>
              <a:rPr lang="en-US" dirty="0" smtClean="0"/>
            </a:br>
            <a:r>
              <a:rPr lang="en-US" b="1" dirty="0" smtClean="0"/>
              <a:t> Refuting False Doctrines</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Asking a lot more diligence and a lot more preciseness.</a:t>
            </a:r>
          </a:p>
          <a:p>
            <a:r>
              <a:rPr lang="en-US" dirty="0" smtClean="0"/>
              <a:t>Extremely valuable to you to be clear about what it takes to be a Christian.  </a:t>
            </a:r>
          </a:p>
          <a:p>
            <a:pPr lvl="1"/>
            <a:r>
              <a:rPr lang="en-US" dirty="0" smtClean="0"/>
              <a:t>Don't know who is lost, don't know who to evangelize!  </a:t>
            </a:r>
          </a:p>
          <a:p>
            <a:pPr lvl="1"/>
            <a:r>
              <a:rPr lang="en-US" dirty="0" smtClean="0"/>
              <a:t>Also, so you can </a:t>
            </a:r>
            <a:r>
              <a:rPr lang="en-US" b="1" dirty="0" smtClean="0"/>
              <a:t>accurately teach other people.</a:t>
            </a:r>
            <a:r>
              <a:rPr lang="en-US" dirty="0" smtClean="0"/>
              <a:t>  </a:t>
            </a:r>
          </a:p>
          <a:p>
            <a:r>
              <a:rPr lang="en-US" dirty="0" smtClean="0"/>
              <a:t>We'll review some things that we talked about in Light &amp; Darkness, our last study.</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NT Conversion</a:t>
            </a:r>
            <a:br>
              <a:rPr lang="en-US" dirty="0" smtClean="0"/>
            </a:br>
            <a:r>
              <a:rPr lang="en-US" b="1" dirty="0" smtClean="0"/>
              <a:t> Praying Jesus Into your heart</a:t>
            </a:r>
            <a:endParaRPr lang="en-US" dirty="0"/>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pPr marL="0" indent="0">
              <a:buNone/>
            </a:pPr>
            <a:r>
              <a:rPr lang="en-US" b="1" dirty="0" smtClean="0"/>
              <a:t>Revelation 3:20</a:t>
            </a:r>
          </a:p>
          <a:p>
            <a:r>
              <a:rPr lang="en-US" dirty="0" smtClean="0"/>
              <a:t>Only problem?  He is talking to Christians.</a:t>
            </a:r>
          </a:p>
          <a:p>
            <a:r>
              <a:rPr lang="en-US" dirty="0" smtClean="0"/>
              <a:t>You must always read scriptures in context!</a:t>
            </a:r>
          </a:p>
          <a:p>
            <a:pPr lvl="1"/>
            <a:r>
              <a:rPr lang="en-US" dirty="0" smtClean="0"/>
              <a:t>Bible flip (roulette), that is what I am going to study...</a:t>
            </a:r>
          </a:p>
          <a:p>
            <a:pPr lvl="2"/>
            <a:r>
              <a:rPr lang="en-US" dirty="0" smtClean="0"/>
              <a:t>God, please guide me to something that applies to me...</a:t>
            </a:r>
          </a:p>
          <a:p>
            <a:pPr lvl="2"/>
            <a:r>
              <a:rPr lang="en-US" dirty="0" smtClean="0"/>
              <a:t>"Judas went and hanged himself..." </a:t>
            </a:r>
          </a:p>
          <a:p>
            <a:pPr lvl="2"/>
            <a:r>
              <a:rPr lang="en-US" i="1" dirty="0" smtClean="0"/>
              <a:t>Amen, I'll do another one...</a:t>
            </a:r>
            <a:r>
              <a:rPr lang="en-US" dirty="0" smtClean="0"/>
              <a:t>"go and do likewise...“</a:t>
            </a:r>
          </a:p>
          <a:p>
            <a:pPr lvl="2"/>
            <a:r>
              <a:rPr lang="en-US" i="1" dirty="0" smtClean="0"/>
              <a:t>Oh no!  I’ll do another one….</a:t>
            </a:r>
            <a:r>
              <a:rPr lang="en-US" dirty="0" smtClean="0"/>
              <a:t>"do what you need to do and do it quickly..." </a:t>
            </a:r>
          </a:p>
          <a:p>
            <a:pPr lvl="2"/>
            <a:r>
              <a:rPr lang="en-US" dirty="0" smtClean="0"/>
              <a:t>This may seem silly but that is what people often do. </a:t>
            </a:r>
          </a:p>
          <a:p>
            <a:r>
              <a:rPr lang="en-US" dirty="0" smtClean="0"/>
              <a:t>You MUST read the scriptures IN CONTEXT.  Before and AFTER.  To discern the application!</a:t>
            </a: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NT Conversion</a:t>
            </a:r>
            <a:br>
              <a:rPr lang="en-US" dirty="0" smtClean="0"/>
            </a:br>
            <a:r>
              <a:rPr lang="en-US" sz="3600" b="1" dirty="0" smtClean="0"/>
              <a:t>Accepting Jesus as Lord/Personal Savior</a:t>
            </a:r>
            <a:endParaRPr lang="en-US" sz="3600" dirty="0"/>
          </a:p>
        </p:txBody>
      </p:sp>
      <p:sp>
        <p:nvSpPr>
          <p:cNvPr id="3" name="Content Placeholder 2"/>
          <p:cNvSpPr>
            <a:spLocks noGrp="1"/>
          </p:cNvSpPr>
          <p:nvPr>
            <p:ph idx="1"/>
          </p:nvPr>
        </p:nvSpPr>
        <p:spPr>
          <a:xfrm>
            <a:off x="457200" y="1600200"/>
            <a:ext cx="8229600" cy="4876800"/>
          </a:xfrm>
        </p:spPr>
        <p:txBody>
          <a:bodyPr>
            <a:normAutofit fontScale="70000" lnSpcReduction="20000"/>
          </a:bodyPr>
          <a:lstStyle/>
          <a:p>
            <a:pPr marL="0" lvl="0" indent="0">
              <a:buNone/>
            </a:pPr>
            <a:r>
              <a:rPr lang="en-US" b="1" dirty="0" smtClean="0"/>
              <a:t>Romans 10:9</a:t>
            </a:r>
            <a:r>
              <a:rPr lang="en-US" dirty="0" smtClean="0"/>
              <a:t>  </a:t>
            </a:r>
          </a:p>
          <a:p>
            <a:pPr lvl="0"/>
            <a:r>
              <a:rPr lang="en-US" b="1" dirty="0" smtClean="0"/>
              <a:t>Do you believe it!?  YES – but remember we must read it in context!</a:t>
            </a:r>
          </a:p>
          <a:p>
            <a:pPr lvl="0"/>
            <a:r>
              <a:rPr lang="en-US" b="1" dirty="0"/>
              <a:t>Stopped there - you could say, that's all it takes!</a:t>
            </a:r>
            <a:endParaRPr lang="en-US" b="1" dirty="0" smtClean="0"/>
          </a:p>
          <a:p>
            <a:pPr lvl="0"/>
            <a:r>
              <a:rPr lang="en-US" b="1" dirty="0" smtClean="0"/>
              <a:t>Paul is addressing the unbelief in Israel - dealing with having no faith in Jesus.</a:t>
            </a:r>
          </a:p>
          <a:p>
            <a:pPr lvl="1"/>
            <a:r>
              <a:rPr lang="en-US" dirty="0" smtClean="0"/>
              <a:t>You are not ready for baptism if you don't even believe that Jesus is LORD, much less died for your sins and rose again!</a:t>
            </a:r>
          </a:p>
          <a:p>
            <a:pPr lvl="0"/>
            <a:r>
              <a:rPr lang="en-US" b="1" dirty="0" smtClean="0"/>
              <a:t>Read all the way through...(Romans 10:13)</a:t>
            </a:r>
          </a:p>
          <a:p>
            <a:pPr lvl="1"/>
            <a:r>
              <a:rPr lang="en-US" dirty="0" smtClean="0"/>
              <a:t>Everyone who calls on the NAME of the LORD will be saved.</a:t>
            </a:r>
          </a:p>
          <a:p>
            <a:pPr lvl="1"/>
            <a:r>
              <a:rPr lang="en-US" dirty="0" smtClean="0"/>
              <a:t>The question comes, when do we do that!?</a:t>
            </a:r>
          </a:p>
          <a:p>
            <a:r>
              <a:rPr lang="en-US" b="1" dirty="0" smtClean="0"/>
              <a:t>Who wrote the book of Romans?</a:t>
            </a:r>
            <a:r>
              <a:rPr lang="en-US" dirty="0" smtClean="0"/>
              <a:t>  </a:t>
            </a:r>
          </a:p>
          <a:p>
            <a:pPr lvl="1"/>
            <a:r>
              <a:rPr lang="en-US" dirty="0" smtClean="0"/>
              <a:t>What did he teach in Romans chapter 6:1-4?  </a:t>
            </a:r>
          </a:p>
          <a:p>
            <a:pPr lvl="1"/>
            <a:r>
              <a:rPr lang="en-US" dirty="0" smtClean="0"/>
              <a:t>When did he call on the name of the LORD?  </a:t>
            </a:r>
          </a:p>
          <a:p>
            <a:pPr lvl="1"/>
            <a:r>
              <a:rPr lang="en-US" dirty="0" smtClean="0"/>
              <a:t>What did that mean to him?</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NT Conversion</a:t>
            </a:r>
            <a:br>
              <a:rPr lang="en-US" dirty="0" smtClean="0"/>
            </a:br>
            <a:r>
              <a:rPr lang="en-US" sz="3100" b="1" dirty="0" smtClean="0"/>
              <a:t>Accepting Jesus as Lord/Personal Savior - Acts 22:16</a:t>
            </a:r>
            <a:endParaRPr lang="en-US" sz="3100" dirty="0"/>
          </a:p>
        </p:txBody>
      </p:sp>
      <p:sp>
        <p:nvSpPr>
          <p:cNvPr id="3" name="Content Placeholder 2"/>
          <p:cNvSpPr>
            <a:spLocks noGrp="1"/>
          </p:cNvSpPr>
          <p:nvPr>
            <p:ph idx="1"/>
          </p:nvPr>
        </p:nvSpPr>
        <p:spPr/>
        <p:txBody>
          <a:bodyPr>
            <a:normAutofit fontScale="77500" lnSpcReduction="20000"/>
          </a:bodyPr>
          <a:lstStyle/>
          <a:p>
            <a:r>
              <a:rPr lang="en-US" dirty="0" smtClean="0"/>
              <a:t>Paul had to be baptized to be forgiven for his sins.</a:t>
            </a:r>
          </a:p>
          <a:p>
            <a:r>
              <a:rPr lang="en-US" dirty="0" smtClean="0"/>
              <a:t>It is clear - Ananias, when Paul was making this decision, he was baptized (immersed) in water ("washing sins away") doing what?</a:t>
            </a:r>
          </a:p>
          <a:p>
            <a:pPr lvl="1"/>
            <a:r>
              <a:rPr lang="en-US" dirty="0" smtClean="0"/>
              <a:t>Calling on the name of the LORD when!?  At his </a:t>
            </a:r>
            <a:r>
              <a:rPr lang="en-US" b="1" dirty="0" smtClean="0"/>
              <a:t>baptism</a:t>
            </a:r>
            <a:r>
              <a:rPr lang="en-US" dirty="0" smtClean="0"/>
              <a:t>.</a:t>
            </a:r>
          </a:p>
          <a:p>
            <a:r>
              <a:rPr lang="en-US" dirty="0" smtClean="0"/>
              <a:t>Pray Jesus into your heart/Accept Jesus</a:t>
            </a:r>
          </a:p>
          <a:p>
            <a:pPr lvl="1"/>
            <a:r>
              <a:rPr lang="en-US" dirty="0" smtClean="0"/>
              <a:t>Romans 10:9. Jesus is Lord.</a:t>
            </a:r>
          </a:p>
          <a:p>
            <a:pPr lvl="2"/>
            <a:r>
              <a:rPr lang="en-US" dirty="0" smtClean="0"/>
              <a:t>1 - Read in context, all the way to verse 13.</a:t>
            </a:r>
          </a:p>
          <a:p>
            <a:pPr lvl="2"/>
            <a:r>
              <a:rPr lang="en-US" dirty="0" smtClean="0"/>
              <a:t>2 - Cross reference with Acts 22:16 (Paul called on the name of the Lord)</a:t>
            </a:r>
          </a:p>
          <a:p>
            <a:r>
              <a:rPr lang="en-US" dirty="0" smtClean="0"/>
              <a:t>When does someone get a personal relationship with God?</a:t>
            </a:r>
          </a:p>
          <a:p>
            <a:pPr lvl="1"/>
            <a:r>
              <a:rPr lang="en-US" dirty="0" smtClean="0"/>
              <a:t>When the sin is removed by being forgiven. </a:t>
            </a:r>
          </a:p>
          <a:p>
            <a:pPr lvl="1"/>
            <a:r>
              <a:rPr lang="en-US" dirty="0" smtClean="0"/>
              <a:t>When does that happen?  Baptism. (</a:t>
            </a:r>
            <a:r>
              <a:rPr lang="en-US" b="1" dirty="0" smtClean="0"/>
              <a:t>Acts 2:38</a:t>
            </a:r>
            <a:r>
              <a:rPr lang="en-US" dirty="0" smtClean="0"/>
              <a:t>)</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NT Conversion</a:t>
            </a:r>
            <a:br>
              <a:rPr lang="en-US" dirty="0" smtClean="0"/>
            </a:br>
            <a:r>
              <a:rPr lang="en-US" sz="3100" b="1" dirty="0" smtClean="0"/>
              <a:t>Infant Baptism</a:t>
            </a:r>
            <a:endParaRPr lang="en-US" sz="3100" dirty="0"/>
          </a:p>
        </p:txBody>
      </p:sp>
      <p:sp>
        <p:nvSpPr>
          <p:cNvPr id="3" name="Content Placeholder 2"/>
          <p:cNvSpPr>
            <a:spLocks noGrp="1"/>
          </p:cNvSpPr>
          <p:nvPr>
            <p:ph idx="1"/>
          </p:nvPr>
        </p:nvSpPr>
        <p:spPr>
          <a:xfrm>
            <a:off x="457200" y="1600200"/>
            <a:ext cx="8229600" cy="4876800"/>
          </a:xfrm>
        </p:spPr>
        <p:txBody>
          <a:bodyPr>
            <a:normAutofit fontScale="62500" lnSpcReduction="20000"/>
          </a:bodyPr>
          <a:lstStyle/>
          <a:p>
            <a:pPr marL="0" indent="0">
              <a:buNone/>
            </a:pPr>
            <a:r>
              <a:rPr lang="en-US" b="1" dirty="0" smtClean="0"/>
              <a:t>Col 2:12</a:t>
            </a:r>
          </a:p>
          <a:p>
            <a:pPr lvl="0"/>
            <a:r>
              <a:rPr lang="en-US" dirty="0" smtClean="0"/>
              <a:t>You cannot participate in baptism unless it is your faith.</a:t>
            </a:r>
          </a:p>
          <a:p>
            <a:pPr lvl="1"/>
            <a:r>
              <a:rPr lang="en-US" dirty="0" smtClean="0"/>
              <a:t>Infant baptism started out with the parents committing by their faith, “we'll raise the children in the Lord.”</a:t>
            </a:r>
          </a:p>
          <a:p>
            <a:pPr lvl="0"/>
            <a:r>
              <a:rPr lang="en-US" dirty="0" smtClean="0"/>
              <a:t>Original sin</a:t>
            </a:r>
          </a:p>
          <a:p>
            <a:pPr lvl="1"/>
            <a:r>
              <a:rPr lang="en-US" dirty="0" smtClean="0"/>
              <a:t>Augustine, people baptizing babies...why?</a:t>
            </a:r>
          </a:p>
          <a:p>
            <a:pPr lvl="1"/>
            <a:r>
              <a:rPr lang="en-US" dirty="0" smtClean="0"/>
              <a:t>Reason for it... Adam and Even have sin...they believe we are sinners when we are born, we have the “original sin” of Adam and Eve, but </a:t>
            </a:r>
            <a:r>
              <a:rPr lang="en-US" b="1" dirty="0" smtClean="0"/>
              <a:t>Ezekiel 18:20</a:t>
            </a:r>
            <a:r>
              <a:rPr lang="en-US" dirty="0" smtClean="0"/>
              <a:t> teaches otherwise. It is the soul that sins that dies.</a:t>
            </a:r>
          </a:p>
          <a:p>
            <a:pPr lvl="1"/>
            <a:r>
              <a:rPr lang="en-US" dirty="0" smtClean="0"/>
              <a:t>The bible teaches clearly - the sins of the father are not passed on to the son. </a:t>
            </a:r>
          </a:p>
          <a:p>
            <a:pPr lvl="1"/>
            <a:r>
              <a:rPr lang="en-US" dirty="0" smtClean="0"/>
              <a:t>Therefore there is </a:t>
            </a:r>
            <a:r>
              <a:rPr lang="en-US" b="1" dirty="0" smtClean="0"/>
              <a:t>no original sin</a:t>
            </a:r>
            <a:r>
              <a:rPr lang="en-US" dirty="0" smtClean="0"/>
              <a:t>.</a:t>
            </a:r>
          </a:p>
          <a:p>
            <a:pPr lvl="0"/>
            <a:r>
              <a:rPr lang="en-US" dirty="0" smtClean="0"/>
              <a:t>What </a:t>
            </a:r>
            <a:r>
              <a:rPr lang="en-US" b="1" i="1" dirty="0" smtClean="0"/>
              <a:t>is</a:t>
            </a:r>
            <a:r>
              <a:rPr lang="en-US" dirty="0" smtClean="0"/>
              <a:t> passed on from parents to child?  </a:t>
            </a:r>
          </a:p>
          <a:p>
            <a:pPr lvl="1"/>
            <a:r>
              <a:rPr lang="en-US" dirty="0" smtClean="0"/>
              <a:t>Your sinful nature!  You see it!  You do get their </a:t>
            </a:r>
            <a:r>
              <a:rPr lang="en-US" b="1" i="1" dirty="0" smtClean="0"/>
              <a:t>sinful nature</a:t>
            </a:r>
            <a:r>
              <a:rPr lang="en-US" dirty="0" smtClean="0"/>
              <a:t>.  </a:t>
            </a:r>
          </a:p>
          <a:p>
            <a:pPr lvl="1"/>
            <a:r>
              <a:rPr lang="en-US" dirty="0" smtClean="0"/>
              <a:t>But you don't inherit the guilt of their sin.  </a:t>
            </a:r>
          </a:p>
          <a:p>
            <a:pPr lvl="1"/>
            <a:r>
              <a:rPr lang="en-US" dirty="0" smtClean="0"/>
              <a:t>Each is accountable for his own sins!</a:t>
            </a:r>
          </a:p>
          <a:p>
            <a:pPr lvl="0"/>
            <a:r>
              <a:rPr lang="en-US" dirty="0" smtClean="0"/>
              <a:t>Bottom line - babies cannot baptized, because they cannot have faith and there is no such thing as </a:t>
            </a:r>
            <a:r>
              <a:rPr lang="en-US" b="1" dirty="0" smtClean="0"/>
              <a:t>original sin</a:t>
            </a:r>
            <a:r>
              <a:rPr lang="en-US" dirty="0" smtClean="0"/>
              <a:t>.</a:t>
            </a:r>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Light &amp; Darkness: QUIZ</a:t>
            </a:r>
            <a:endParaRPr lang="en-US" dirty="0"/>
          </a:p>
        </p:txBody>
      </p:sp>
      <p:sp>
        <p:nvSpPr>
          <p:cNvPr id="3" name="Content Placeholder 2"/>
          <p:cNvSpPr>
            <a:spLocks noGrp="1"/>
          </p:cNvSpPr>
          <p:nvPr>
            <p:ph idx="1"/>
          </p:nvPr>
        </p:nvSpPr>
        <p:spPr>
          <a:xfrm>
            <a:off x="457200" y="1600200"/>
            <a:ext cx="8458200" cy="5257800"/>
          </a:xfrm>
        </p:spPr>
        <p:txBody>
          <a:bodyPr>
            <a:normAutofit fontScale="92500" lnSpcReduction="10000"/>
          </a:bodyPr>
          <a:lstStyle/>
          <a:p>
            <a:pPr>
              <a:buNone/>
            </a:pPr>
            <a:r>
              <a:rPr lang="en-US" b="1" dirty="0" smtClean="0"/>
              <a:t>#1 Please write out Ezekiel 18:20 </a:t>
            </a:r>
            <a:endParaRPr lang="en-US" dirty="0" smtClean="0"/>
          </a:p>
          <a:p>
            <a:pPr>
              <a:buNone/>
            </a:pPr>
            <a:r>
              <a:rPr lang="en-US" b="1" dirty="0" smtClean="0"/>
              <a:t>#2 Please draw and explain the diagram associated with Isaiah 59:1-2 </a:t>
            </a:r>
            <a:endParaRPr lang="en-US" dirty="0" smtClean="0"/>
          </a:p>
          <a:p>
            <a:pPr>
              <a:buNone/>
            </a:pPr>
            <a:r>
              <a:rPr lang="en-US" b="1" dirty="0" smtClean="0"/>
              <a:t>#3 Please draw and explain the diagram from Romans 3:23</a:t>
            </a:r>
            <a:endParaRPr lang="en-US" dirty="0" smtClean="0"/>
          </a:p>
          <a:p>
            <a:pPr>
              <a:buNone/>
            </a:pPr>
            <a:r>
              <a:rPr lang="en-US" b="1" dirty="0" smtClean="0"/>
              <a:t>#4 Please draw and explain the diagram from Romans 6:1-4</a:t>
            </a:r>
            <a:endParaRPr lang="en-US" dirty="0" smtClean="0"/>
          </a:p>
          <a:p>
            <a:pPr>
              <a:buNone/>
            </a:pPr>
            <a:r>
              <a:rPr lang="en-US" dirty="0" smtClean="0"/>
              <a:t> </a:t>
            </a:r>
            <a:r>
              <a:rPr lang="en-US" b="1" dirty="0" smtClean="0"/>
              <a:t>#5 What scripture is </a:t>
            </a:r>
            <a:r>
              <a:rPr lang="en-US" b="1" dirty="0" smtClean="0"/>
              <a:t>used </a:t>
            </a:r>
            <a:r>
              <a:rPr lang="en-US" b="1" dirty="0" smtClean="0"/>
              <a:t>to teach about "sins of omission?"</a:t>
            </a:r>
            <a:endParaRPr lang="en-US" dirty="0" smtClean="0"/>
          </a:p>
          <a:p>
            <a:pPr>
              <a:buNone/>
            </a:pPr>
            <a:r>
              <a:rPr lang="en-US" b="1" dirty="0" smtClean="0"/>
              <a:t>BONUS: Using the scriptures mentioned in the L&amp;D study, refute the false doctrine of infant baptism.</a:t>
            </a:r>
          </a:p>
          <a:p>
            <a:pPr>
              <a:buNone/>
            </a:pPr>
            <a:endParaRPr lang="en-US" dirty="0" smtClean="0"/>
          </a:p>
          <a:p>
            <a:pPr>
              <a:buNone/>
            </a:pP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NT Conversion</a:t>
            </a:r>
            <a:br>
              <a:rPr lang="en-US" dirty="0" smtClean="0"/>
            </a:br>
            <a:r>
              <a:rPr lang="en-US" sz="3600" b="1" dirty="0" smtClean="0"/>
              <a:t> "</a:t>
            </a:r>
            <a:r>
              <a:rPr lang="en-US" sz="3600" dirty="0" smtClean="0"/>
              <a:t>Baptism Does Not Save You</a:t>
            </a:r>
            <a:r>
              <a:rPr lang="en-US" sz="3600" b="1" dirty="0" smtClean="0"/>
              <a:t>“-1 Peter 3:18-20</a:t>
            </a:r>
            <a:endParaRPr lang="en-US" sz="3600" dirty="0"/>
          </a:p>
        </p:txBody>
      </p:sp>
      <p:sp>
        <p:nvSpPr>
          <p:cNvPr id="3" name="Content Placeholder 2"/>
          <p:cNvSpPr>
            <a:spLocks noGrp="1"/>
          </p:cNvSpPr>
          <p:nvPr>
            <p:ph idx="1"/>
          </p:nvPr>
        </p:nvSpPr>
        <p:spPr/>
        <p:txBody>
          <a:bodyPr>
            <a:normAutofit lnSpcReduction="10000"/>
          </a:bodyPr>
          <a:lstStyle/>
          <a:p>
            <a:pPr lvl="0"/>
            <a:r>
              <a:rPr lang="en-US" dirty="0" smtClean="0"/>
              <a:t>Where does it say that baptism saves you!?   Bible does not teach that!</a:t>
            </a:r>
          </a:p>
          <a:p>
            <a:pPr lvl="0"/>
            <a:r>
              <a:rPr lang="en-US" dirty="0" smtClean="0"/>
              <a:t>Need to know these things, you will be dealing with these things!</a:t>
            </a:r>
          </a:p>
          <a:p>
            <a:pPr lvl="0"/>
            <a:r>
              <a:rPr lang="en-US" dirty="0" smtClean="0"/>
              <a:t>Deep convictions about this...why?  Our mission is to seek and save the lost.  </a:t>
            </a:r>
          </a:p>
          <a:p>
            <a:pPr lvl="0"/>
            <a:r>
              <a:rPr lang="en-US" dirty="0" smtClean="0"/>
              <a:t>We better know who is saved verses who is lost.  Fuzzy?  How do you know who to share with!?  You won’t say the hard things!</a:t>
            </a:r>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NT Conversion</a:t>
            </a:r>
            <a:br>
              <a:rPr lang="en-US" dirty="0" smtClean="0"/>
            </a:br>
            <a:r>
              <a:rPr lang="en-US" sz="3100" b="1" dirty="0" smtClean="0"/>
              <a:t> "</a:t>
            </a:r>
            <a:r>
              <a:rPr lang="en-US" sz="3100" dirty="0" smtClean="0"/>
              <a:t>Baptism Does Not Save You</a:t>
            </a:r>
            <a:r>
              <a:rPr lang="en-US" sz="3100" b="1" dirty="0" smtClean="0"/>
              <a:t>“-1 Peter 3:18-20 Cont</a:t>
            </a:r>
            <a:endParaRPr lang="en-US" sz="3100" dirty="0"/>
          </a:p>
        </p:txBody>
      </p:sp>
      <p:sp>
        <p:nvSpPr>
          <p:cNvPr id="3" name="Content Placeholder 2"/>
          <p:cNvSpPr>
            <a:spLocks noGrp="1"/>
          </p:cNvSpPr>
          <p:nvPr>
            <p:ph idx="1"/>
          </p:nvPr>
        </p:nvSpPr>
        <p:spPr>
          <a:xfrm>
            <a:off x="304800" y="1600200"/>
            <a:ext cx="8534400" cy="4953000"/>
          </a:xfrm>
        </p:spPr>
        <p:txBody>
          <a:bodyPr>
            <a:normAutofit/>
          </a:bodyPr>
          <a:lstStyle/>
          <a:p>
            <a:pPr lvl="0"/>
            <a:r>
              <a:rPr lang="en-US" dirty="0" smtClean="0"/>
              <a:t>Someone says, "baptism does not save you..."</a:t>
            </a:r>
          </a:p>
          <a:p>
            <a:pPr lvl="1"/>
            <a:r>
              <a:rPr lang="en-US" dirty="0" smtClean="0"/>
              <a:t>"...this water symbolizes baptism, that now saves you..."</a:t>
            </a:r>
          </a:p>
          <a:p>
            <a:pPr lvl="0"/>
            <a:r>
              <a:rPr lang="en-US" dirty="0" smtClean="0"/>
              <a:t>"Baptism is a symbol!"</a:t>
            </a:r>
          </a:p>
          <a:p>
            <a:pPr lvl="1"/>
            <a:r>
              <a:rPr lang="en-US" dirty="0" smtClean="0"/>
              <a:t>What does it say is a symbol...the water of Noah's time, the flood.</a:t>
            </a:r>
          </a:p>
          <a:p>
            <a:pPr lvl="1"/>
            <a:r>
              <a:rPr lang="en-US" dirty="0" smtClean="0"/>
              <a:t>Back in Noah's time.  Only 8 were saved.  "So many are lost" (Only 8 back then made it!)</a:t>
            </a:r>
          </a:p>
          <a:p>
            <a:pPr lvl="1"/>
            <a:r>
              <a:rPr lang="en-US" dirty="0" smtClean="0"/>
              <a:t>The water killed all the sin in the world.  These people were uncontaminated and so were saved.</a:t>
            </a:r>
          </a:p>
          <a:p>
            <a:pPr lvl="0"/>
            <a:endParaRPr lang="en-US"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NT Conversion</a:t>
            </a:r>
            <a:br>
              <a:rPr lang="en-US" dirty="0"/>
            </a:br>
            <a:r>
              <a:rPr lang="en-US" sz="3100" b="1" dirty="0"/>
              <a:t> "</a:t>
            </a:r>
            <a:r>
              <a:rPr lang="en-US" sz="3100" dirty="0"/>
              <a:t>Baptism Does Not Save You</a:t>
            </a:r>
            <a:r>
              <a:rPr lang="en-US" sz="3100" b="1" dirty="0"/>
              <a:t>“-1 Peter 3:18-20 </a:t>
            </a:r>
            <a:r>
              <a:rPr lang="en-US" sz="3100" b="1" dirty="0" err="1"/>
              <a:t>Cont</a:t>
            </a:r>
            <a:endParaRPr lang="en-US" dirty="0"/>
          </a:p>
        </p:txBody>
      </p:sp>
      <p:sp>
        <p:nvSpPr>
          <p:cNvPr id="3" name="Content Placeholder 2"/>
          <p:cNvSpPr>
            <a:spLocks noGrp="1"/>
          </p:cNvSpPr>
          <p:nvPr>
            <p:ph idx="1"/>
          </p:nvPr>
        </p:nvSpPr>
        <p:spPr/>
        <p:txBody>
          <a:bodyPr/>
          <a:lstStyle/>
          <a:p>
            <a:pPr lvl="0"/>
            <a:r>
              <a:rPr lang="en-US" dirty="0"/>
              <a:t>Not a bath.  Not a "cleansing."  It is the pledge of a good conscience...</a:t>
            </a:r>
          </a:p>
          <a:p>
            <a:pPr lvl="1"/>
            <a:r>
              <a:rPr lang="en-US" dirty="0"/>
              <a:t>What must you have before baptism?  A bad conscience.</a:t>
            </a:r>
          </a:p>
          <a:p>
            <a:pPr lvl="1"/>
            <a:r>
              <a:rPr lang="en-US" dirty="0"/>
              <a:t>Baptism is where you get your sins forgiven, saves you by the resurrection of Jesus Christ. </a:t>
            </a:r>
          </a:p>
          <a:p>
            <a:pPr lvl="1"/>
            <a:r>
              <a:rPr lang="en-US" dirty="0"/>
              <a:t>Baptism does save you.  Acts 2:38.  Repent and be baptized...forgiveness of sins. </a:t>
            </a:r>
          </a:p>
          <a:p>
            <a:pPr lvl="1"/>
            <a:r>
              <a:rPr lang="en-US" dirty="0"/>
              <a:t>Clear conscience?  Because sins forgiven.</a:t>
            </a:r>
          </a:p>
        </p:txBody>
      </p:sp>
    </p:spTree>
    <p:extLst>
      <p:ext uri="{BB962C8B-B14F-4D97-AF65-F5344CB8AC3E}">
        <p14:creationId xmlns:p14="http://schemas.microsoft.com/office/powerpoint/2010/main" val="63931951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NT Conversion</a:t>
            </a:r>
            <a:br>
              <a:rPr lang="en-US" dirty="0" smtClean="0"/>
            </a:br>
            <a:r>
              <a:rPr lang="en-US" sz="4000" b="1" u="sng" dirty="0" smtClean="0"/>
              <a:t>"Baptism Is A Work, Saved By Grace"</a:t>
            </a:r>
            <a:endParaRPr lang="en-US" sz="4000" dirty="0"/>
          </a:p>
        </p:txBody>
      </p:sp>
      <p:sp>
        <p:nvSpPr>
          <p:cNvPr id="3" name="Content Placeholder 2"/>
          <p:cNvSpPr>
            <a:spLocks noGrp="1"/>
          </p:cNvSpPr>
          <p:nvPr>
            <p:ph idx="1"/>
          </p:nvPr>
        </p:nvSpPr>
        <p:spPr>
          <a:xfrm>
            <a:off x="457200" y="1600200"/>
            <a:ext cx="8229600" cy="4876800"/>
          </a:xfrm>
        </p:spPr>
        <p:txBody>
          <a:bodyPr>
            <a:noAutofit/>
          </a:bodyPr>
          <a:lstStyle/>
          <a:p>
            <a:pPr>
              <a:buNone/>
            </a:pPr>
            <a:r>
              <a:rPr lang="en-US" sz="2000" b="1" dirty="0" err="1" smtClean="0"/>
              <a:t>Eph</a:t>
            </a:r>
            <a:r>
              <a:rPr lang="en-US" sz="2000" b="1" dirty="0" smtClean="0"/>
              <a:t> 2:8-9 </a:t>
            </a:r>
            <a:r>
              <a:rPr lang="en-US" sz="2000" b="1" i="1" dirty="0" smtClean="0"/>
              <a:t>“…For it is by grace you have been saved…”</a:t>
            </a:r>
            <a:endParaRPr lang="en-US" sz="2000" i="1" dirty="0" smtClean="0"/>
          </a:p>
          <a:p>
            <a:pPr lvl="0"/>
            <a:r>
              <a:rPr lang="en-US" sz="2000" dirty="0" smtClean="0"/>
              <a:t>Do you believe this?</a:t>
            </a:r>
          </a:p>
          <a:p>
            <a:pPr lvl="0"/>
            <a:r>
              <a:rPr lang="en-US" sz="2000" dirty="0" smtClean="0"/>
              <a:t>But - it is being twisted, when someone says "baptism is a work." </a:t>
            </a:r>
          </a:p>
          <a:p>
            <a:pPr lvl="1"/>
            <a:r>
              <a:rPr lang="en-US" sz="1800" dirty="0" smtClean="0"/>
              <a:t>Baptizing someone ELSE is considered “a work” but BEING baptized oneself?</a:t>
            </a:r>
          </a:p>
          <a:p>
            <a:pPr lvl="0"/>
            <a:r>
              <a:rPr lang="en-US" sz="2000" dirty="0" smtClean="0"/>
              <a:t>Saved by faith</a:t>
            </a:r>
            <a:r>
              <a:rPr lang="en-US" sz="2000" dirty="0"/>
              <a:t>?</a:t>
            </a:r>
            <a:r>
              <a:rPr lang="en-US" sz="2000" dirty="0" smtClean="0"/>
              <a:t> Yes, but saying “</a:t>
            </a:r>
            <a:r>
              <a:rPr lang="en-US" sz="2000" b="1" dirty="0" smtClean="0"/>
              <a:t>BEING baptized</a:t>
            </a:r>
            <a:r>
              <a:rPr lang="en-US" sz="2000" dirty="0" smtClean="0"/>
              <a:t>” is a work is twisted.</a:t>
            </a:r>
          </a:p>
          <a:p>
            <a:r>
              <a:rPr lang="en-US" sz="2000" dirty="0" smtClean="0"/>
              <a:t>Go back to </a:t>
            </a:r>
            <a:r>
              <a:rPr lang="en-US" sz="2000" b="1" dirty="0" smtClean="0"/>
              <a:t>Colossians 2:12</a:t>
            </a:r>
          </a:p>
          <a:p>
            <a:pPr lvl="1"/>
            <a:r>
              <a:rPr lang="en-US" sz="1800" dirty="0" smtClean="0"/>
              <a:t>You (the baptized) are not doing </a:t>
            </a:r>
            <a:r>
              <a:rPr lang="en-US" sz="1800" i="1" dirty="0" smtClean="0"/>
              <a:t>any</a:t>
            </a:r>
            <a:r>
              <a:rPr lang="en-US" sz="1800" dirty="0" smtClean="0"/>
              <a:t> work...this is an </a:t>
            </a:r>
            <a:r>
              <a:rPr lang="en-US" sz="1800" b="1" dirty="0" smtClean="0"/>
              <a:t>act of faith</a:t>
            </a:r>
            <a:r>
              <a:rPr lang="en-US" sz="1800" dirty="0" smtClean="0"/>
              <a:t>.  </a:t>
            </a:r>
          </a:p>
          <a:p>
            <a:pPr lvl="1"/>
            <a:r>
              <a:rPr lang="en-US" sz="1800" dirty="0" smtClean="0"/>
              <a:t>Going down into the water - how does that give you eternal life!? Only thing that gives you salvation is your faith in the power of God at baptism!</a:t>
            </a:r>
          </a:p>
          <a:p>
            <a:r>
              <a:rPr lang="en-US" sz="2000" dirty="0" smtClean="0"/>
              <a:t>Jericho, walked around the walls...their walking around and blowing the trumpet were </a:t>
            </a:r>
            <a:r>
              <a:rPr lang="en-US" sz="2000" b="1" dirty="0" smtClean="0"/>
              <a:t>acts of faith</a:t>
            </a:r>
            <a:r>
              <a:rPr lang="en-US" sz="2000" dirty="0" smtClean="0"/>
              <a:t>.  No way “normally” walking around the city would have done that!  By their faith &amp; act of faith the walls came down!</a:t>
            </a:r>
          </a:p>
          <a:p>
            <a:r>
              <a:rPr lang="en-US" sz="2000" b="1" dirty="0" smtClean="0"/>
              <a:t>BEING</a:t>
            </a:r>
            <a:r>
              <a:rPr lang="en-US" sz="2000" dirty="0" smtClean="0"/>
              <a:t> baptized is not a work, but an </a:t>
            </a:r>
            <a:r>
              <a:rPr lang="en-US" sz="2000" b="1" dirty="0" smtClean="0"/>
              <a:t>act of faith</a:t>
            </a:r>
            <a:r>
              <a:rPr lang="en-US" sz="2000" dirty="0" smtClean="0"/>
              <a:t>.  God working in your life!</a:t>
            </a:r>
          </a:p>
          <a:p>
            <a:endParaRPr lang="en-US" sz="20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NT Conversion</a:t>
            </a:r>
            <a:br>
              <a:rPr lang="en-US" dirty="0" smtClean="0"/>
            </a:br>
            <a:r>
              <a:rPr lang="en-US" b="1" u="sng" dirty="0" smtClean="0"/>
              <a:t>"Outward Sign of Inward Grace"</a:t>
            </a:r>
            <a:endParaRPr lang="en-US" dirty="0"/>
          </a:p>
        </p:txBody>
      </p:sp>
      <p:sp>
        <p:nvSpPr>
          <p:cNvPr id="3" name="Content Placeholder 2"/>
          <p:cNvSpPr>
            <a:spLocks noGrp="1"/>
          </p:cNvSpPr>
          <p:nvPr>
            <p:ph idx="1"/>
          </p:nvPr>
        </p:nvSpPr>
        <p:spPr/>
        <p:txBody>
          <a:bodyPr/>
          <a:lstStyle/>
          <a:p>
            <a:r>
              <a:rPr lang="en-US" dirty="0" smtClean="0"/>
              <a:t>Baptism does not save you...it is an outward sign of an inward grace...</a:t>
            </a:r>
          </a:p>
          <a:p>
            <a:pPr lvl="1"/>
            <a:r>
              <a:rPr lang="en-US" dirty="0" smtClean="0"/>
              <a:t>What they are saying is "I've been saved already...when I prayed/accepted etc.”  </a:t>
            </a:r>
          </a:p>
          <a:p>
            <a:pPr lvl="1"/>
            <a:r>
              <a:rPr lang="en-US" dirty="0" smtClean="0"/>
              <a:t>“Therefore baptism is the outward sign of what has already taken place" when I "prayed/accepted Jesus into heart/Lord.”</a:t>
            </a:r>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NT Conversion</a:t>
            </a:r>
            <a:br>
              <a:rPr lang="en-US" dirty="0" smtClean="0"/>
            </a:br>
            <a:r>
              <a:rPr lang="en-US" b="1" u="sng" dirty="0" smtClean="0"/>
              <a:t>"Outward Sign of Inward Grace“ Cont</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Rom 6:2-4</a:t>
            </a:r>
          </a:p>
          <a:p>
            <a:pPr lvl="1"/>
            <a:r>
              <a:rPr lang="en-US" dirty="0" smtClean="0"/>
              <a:t>When we go down and die with him, there is a symbolic element of that and when we come out of the water, there is a symbolic element of that.</a:t>
            </a:r>
          </a:p>
          <a:p>
            <a:pPr lvl="1"/>
            <a:r>
              <a:rPr lang="en-US" dirty="0" smtClean="0"/>
              <a:t>Something that is actually taking place because of your faith...killing old self, burying it with him, raised to new life.</a:t>
            </a:r>
          </a:p>
          <a:p>
            <a:pPr lvl="1"/>
            <a:r>
              <a:rPr lang="en-US" dirty="0" smtClean="0"/>
              <a:t>Not just a symbol - the participation by our faith in the death burial of Jesus Christ.</a:t>
            </a:r>
          </a:p>
          <a:p>
            <a:pPr lvl="0"/>
            <a:r>
              <a:rPr lang="en-US" dirty="0" smtClean="0"/>
              <a:t>What happens here for the forgiveness of sins?  </a:t>
            </a:r>
          </a:p>
          <a:p>
            <a:pPr lvl="1"/>
            <a:r>
              <a:rPr lang="en-US" dirty="0" smtClean="0"/>
              <a:t>The blood of Jesus - can't come into contact with the blood, at sharing with him in his death...old self dies, raised to newness of life.</a:t>
            </a:r>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NT Conversion</a:t>
            </a:r>
            <a:br>
              <a:rPr lang="en-US" dirty="0" smtClean="0"/>
            </a:br>
            <a:r>
              <a:rPr lang="en-US" b="1" u="sng" dirty="0" smtClean="0"/>
              <a:t>“Baptism is not that important…”</a:t>
            </a:r>
            <a:endParaRPr lang="en-US" dirty="0"/>
          </a:p>
        </p:txBody>
      </p:sp>
      <p:sp>
        <p:nvSpPr>
          <p:cNvPr id="3" name="Content Placeholder 2"/>
          <p:cNvSpPr>
            <a:spLocks noGrp="1"/>
          </p:cNvSpPr>
          <p:nvPr>
            <p:ph idx="1"/>
          </p:nvPr>
        </p:nvSpPr>
        <p:spPr>
          <a:xfrm>
            <a:off x="457200" y="1600200"/>
            <a:ext cx="8229600" cy="4800600"/>
          </a:xfrm>
        </p:spPr>
        <p:txBody>
          <a:bodyPr>
            <a:normAutofit fontScale="77500" lnSpcReduction="20000"/>
          </a:bodyPr>
          <a:lstStyle/>
          <a:p>
            <a:r>
              <a:rPr lang="en-US" b="1" dirty="0" smtClean="0"/>
              <a:t>1 </a:t>
            </a:r>
            <a:r>
              <a:rPr lang="en-US" b="1" dirty="0" err="1" smtClean="0"/>
              <a:t>Cor</a:t>
            </a:r>
            <a:r>
              <a:rPr lang="en-US" b="1" dirty="0" smtClean="0"/>
              <a:t> 1:17</a:t>
            </a:r>
          </a:p>
          <a:p>
            <a:pPr lvl="1"/>
            <a:r>
              <a:rPr lang="en-US" dirty="0" smtClean="0"/>
              <a:t>Look closer at what Paul said...</a:t>
            </a:r>
          </a:p>
          <a:p>
            <a:pPr lvl="1"/>
            <a:r>
              <a:rPr lang="en-US" dirty="0" smtClean="0"/>
              <a:t>Let's read it in context...must read scripture in context, critical!</a:t>
            </a:r>
          </a:p>
          <a:p>
            <a:r>
              <a:rPr lang="en-US" b="1" dirty="0" smtClean="0"/>
              <a:t>1 </a:t>
            </a:r>
            <a:r>
              <a:rPr lang="en-US" b="1" dirty="0" err="1" smtClean="0"/>
              <a:t>Cor</a:t>
            </a:r>
            <a:r>
              <a:rPr lang="en-US" b="1" dirty="0" smtClean="0"/>
              <a:t> 1:13-16</a:t>
            </a:r>
            <a:endParaRPr lang="en-US" dirty="0" smtClean="0"/>
          </a:p>
          <a:p>
            <a:r>
              <a:rPr lang="en-US" dirty="0" smtClean="0"/>
              <a:t>Baptism was essential for salvation...(</a:t>
            </a:r>
            <a:r>
              <a:rPr lang="en-US" b="1" dirty="0" smtClean="0"/>
              <a:t>Acts 22:16</a:t>
            </a:r>
            <a:r>
              <a:rPr lang="en-US" dirty="0" smtClean="0"/>
              <a:t>)</a:t>
            </a:r>
          </a:p>
          <a:p>
            <a:pPr lvl="1"/>
            <a:r>
              <a:rPr lang="en-US" dirty="0" smtClean="0"/>
              <a:t>Faith, Repent, become a disciple, be baptize...</a:t>
            </a:r>
          </a:p>
          <a:p>
            <a:r>
              <a:rPr lang="en-US" dirty="0" smtClean="0"/>
              <a:t>Paul can't remember...his job was to equip them, as such, he did not do much of the baptizing...except a whole household and then some….</a:t>
            </a:r>
          </a:p>
          <a:p>
            <a:pPr lvl="1"/>
            <a:r>
              <a:rPr lang="en-US" dirty="0" smtClean="0"/>
              <a:t>My job as the evangelist, equip the saints to do the work of the ministry.</a:t>
            </a:r>
          </a:p>
          <a:p>
            <a:pPr lvl="1"/>
            <a:r>
              <a:rPr lang="en-US" dirty="0" smtClean="0"/>
              <a:t>His point, </a:t>
            </a:r>
            <a:r>
              <a:rPr lang="en-US" b="1" i="1" dirty="0" smtClean="0"/>
              <a:t>DON’T follow MEN</a:t>
            </a:r>
            <a:r>
              <a:rPr lang="en-US" dirty="0" smtClean="0"/>
              <a:t>.</a:t>
            </a:r>
          </a:p>
          <a:p>
            <a:r>
              <a:rPr lang="en-US" dirty="0" smtClean="0"/>
              <a:t>I'm here to help you be the best Christians you can be...to strive to be fruitful.</a:t>
            </a:r>
          </a:p>
          <a:p>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NT Conversion</a:t>
            </a:r>
            <a:br>
              <a:rPr lang="en-US" dirty="0" smtClean="0"/>
            </a:br>
            <a:r>
              <a:rPr lang="en-US" b="1" dirty="0" smtClean="0"/>
              <a:t>"The Thief on the cross..."</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i="1" dirty="0" smtClean="0"/>
              <a:t>There you go, you don't have to be baptized, they both were on the cross...</a:t>
            </a:r>
          </a:p>
          <a:p>
            <a:r>
              <a:rPr lang="en-US" b="1" dirty="0" smtClean="0"/>
              <a:t>Rom 6:2-4</a:t>
            </a:r>
          </a:p>
          <a:p>
            <a:pPr lvl="1"/>
            <a:r>
              <a:rPr lang="en-US" dirty="0" smtClean="0"/>
              <a:t>Sharing in the death burial and resurrection of Jesus ...</a:t>
            </a:r>
          </a:p>
          <a:p>
            <a:pPr lvl="1"/>
            <a:r>
              <a:rPr lang="en-US" dirty="0" smtClean="0"/>
              <a:t>Had Jesus died yet?  Buried yet?  Resurrected yet?</a:t>
            </a:r>
          </a:p>
          <a:p>
            <a:pPr lvl="1"/>
            <a:r>
              <a:rPr lang="en-US" dirty="0" smtClean="0"/>
              <a:t>How could this guy be saved...(quiz next week) </a:t>
            </a:r>
          </a:p>
          <a:p>
            <a:r>
              <a:rPr lang="en-US" b="1" dirty="0" smtClean="0"/>
              <a:t>Matthew 9:2-8</a:t>
            </a:r>
          </a:p>
          <a:p>
            <a:pPr lvl="1"/>
            <a:r>
              <a:rPr lang="en-US" dirty="0" smtClean="0"/>
              <a:t>Has the power to forgive sins.  Special dispensation period during ministry of Jesus.</a:t>
            </a:r>
          </a:p>
          <a:p>
            <a:pPr lvl="1"/>
            <a:r>
              <a:rPr lang="en-US" dirty="0" smtClean="0"/>
              <a:t>Sin is forgiven...what is easier to say...</a:t>
            </a:r>
          </a:p>
          <a:p>
            <a:pPr lvl="1"/>
            <a:r>
              <a:rPr lang="en-US" dirty="0" smtClean="0"/>
              <a:t>Forgiving sins is invisible...just so you guys believe...not only make the guy walk...</a:t>
            </a:r>
          </a:p>
          <a:p>
            <a:pPr lvl="1"/>
            <a:r>
              <a:rPr lang="en-US" dirty="0" smtClean="0"/>
              <a:t>Thief did not have to be baptized, Jesus forgave him personally.</a:t>
            </a:r>
          </a:p>
          <a:p>
            <a:pPr lvl="1"/>
            <a:r>
              <a:rPr lang="en-US" dirty="0" smtClean="0"/>
              <a:t>Before NT period ushered in Acts 2, Peter had to be given the keys, and Jesus had to die, be buried, and raise from the dead.</a:t>
            </a:r>
          </a:p>
          <a:p>
            <a:endParaRPr lang="en-US" b="1"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NT Conversion</a:t>
            </a:r>
            <a:br>
              <a:rPr lang="en-US" dirty="0" smtClean="0"/>
            </a:br>
            <a:r>
              <a:rPr lang="en-US" b="1" dirty="0" smtClean="0"/>
              <a:t>"Believers Baptism"</a:t>
            </a:r>
            <a:r>
              <a:rPr lang="en-US" dirty="0" smtClean="0"/>
              <a:t> </a:t>
            </a:r>
            <a:endParaRPr lang="en-US" dirty="0"/>
          </a:p>
        </p:txBody>
      </p:sp>
      <p:sp>
        <p:nvSpPr>
          <p:cNvPr id="3" name="Content Placeholder 2"/>
          <p:cNvSpPr>
            <a:spLocks noGrp="1"/>
          </p:cNvSpPr>
          <p:nvPr>
            <p:ph idx="1"/>
          </p:nvPr>
        </p:nvSpPr>
        <p:spPr/>
        <p:txBody>
          <a:bodyPr>
            <a:normAutofit fontScale="92500"/>
          </a:bodyPr>
          <a:lstStyle/>
          <a:p>
            <a:r>
              <a:rPr lang="en-US" dirty="0" smtClean="0"/>
              <a:t>Usually they be</a:t>
            </a:r>
            <a:r>
              <a:rPr lang="en-US" b="1" dirty="0" smtClean="0"/>
              <a:t>lie</a:t>
            </a:r>
            <a:r>
              <a:rPr lang="en-US" dirty="0" smtClean="0"/>
              <a:t>ve that you are saved when you pray Jesus into your heart.</a:t>
            </a:r>
          </a:p>
          <a:p>
            <a:r>
              <a:rPr lang="en-US" dirty="0" smtClean="0"/>
              <a:t>Sometimes, “well the bible commands baptism, so you get baptized.”</a:t>
            </a:r>
          </a:p>
          <a:p>
            <a:r>
              <a:rPr lang="en-US" dirty="0" smtClean="0"/>
              <a:t>But it’s a baptism done not done in conjunction with the understanding that baptism in the name of Jesus Christ is for the forgiveness of sins and the gift of the indwelling of the H.S.</a:t>
            </a:r>
          </a:p>
          <a:p>
            <a:pPr lvl="1"/>
            <a:r>
              <a:rPr lang="en-US" b="1" dirty="0" smtClean="0"/>
              <a:t>Acts 2:38.  John 3:5.</a:t>
            </a:r>
          </a:p>
          <a:p>
            <a:pPr marL="0" indent="0">
              <a:buNone/>
            </a:pPr>
            <a:endParaRPr lang="en-US" dirty="0" smtClean="0"/>
          </a:p>
          <a:p>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NT Conversion</a:t>
            </a:r>
            <a:br>
              <a:rPr lang="en-US" dirty="0"/>
            </a:br>
            <a:r>
              <a:rPr lang="en-US" b="1" dirty="0" smtClean="0"/>
              <a:t>“Conclusion"</a:t>
            </a:r>
            <a:r>
              <a:rPr lang="en-US" dirty="0" smtClean="0"/>
              <a:t> </a:t>
            </a:r>
            <a:endParaRPr lang="en-US" dirty="0"/>
          </a:p>
        </p:txBody>
      </p:sp>
      <p:sp>
        <p:nvSpPr>
          <p:cNvPr id="3" name="Content Placeholder 2"/>
          <p:cNvSpPr>
            <a:spLocks noGrp="1"/>
          </p:cNvSpPr>
          <p:nvPr>
            <p:ph idx="1"/>
          </p:nvPr>
        </p:nvSpPr>
        <p:spPr/>
        <p:txBody>
          <a:bodyPr/>
          <a:lstStyle/>
          <a:p>
            <a:r>
              <a:rPr lang="en-US" dirty="0"/>
              <a:t>These are most of the arguments you will find against true NT conversions</a:t>
            </a:r>
            <a:r>
              <a:rPr lang="en-US" dirty="0" smtClean="0"/>
              <a:t>.</a:t>
            </a:r>
          </a:p>
          <a:p>
            <a:r>
              <a:rPr lang="en-US" dirty="0" smtClean="0"/>
              <a:t>Quiz on Saturday 10:30AM ASU BAC 201</a:t>
            </a:r>
            <a:endParaRPr lang="en-US" dirty="0"/>
          </a:p>
          <a:p>
            <a:pPr lvl="1"/>
            <a:r>
              <a:rPr lang="en-US" dirty="0"/>
              <a:t>All the major conversions in the book of acts.</a:t>
            </a:r>
          </a:p>
          <a:p>
            <a:pPr lvl="1"/>
            <a:r>
              <a:rPr lang="en-US" dirty="0"/>
              <a:t>Why you need to be baptized to be saved.</a:t>
            </a:r>
          </a:p>
          <a:p>
            <a:endParaRPr lang="en-US" dirty="0"/>
          </a:p>
        </p:txBody>
      </p:sp>
    </p:spTree>
    <p:extLst>
      <p:ext uri="{BB962C8B-B14F-4D97-AF65-F5344CB8AC3E}">
        <p14:creationId xmlns:p14="http://schemas.microsoft.com/office/powerpoint/2010/main" val="21125964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Light &amp; Darkness:</a:t>
            </a:r>
            <a:br>
              <a:rPr lang="en-US" dirty="0" smtClean="0"/>
            </a:br>
            <a:r>
              <a:rPr lang="en-US" dirty="0" smtClean="0"/>
              <a:t>Answer Key #1</a:t>
            </a:r>
            <a:endParaRPr lang="en-US" dirty="0"/>
          </a:p>
        </p:txBody>
      </p:sp>
      <p:sp>
        <p:nvSpPr>
          <p:cNvPr id="3" name="Content Placeholder 2"/>
          <p:cNvSpPr>
            <a:spLocks noGrp="1"/>
          </p:cNvSpPr>
          <p:nvPr>
            <p:ph idx="1"/>
          </p:nvPr>
        </p:nvSpPr>
        <p:spPr/>
        <p:txBody>
          <a:bodyPr>
            <a:normAutofit/>
          </a:bodyPr>
          <a:lstStyle/>
          <a:p>
            <a:pPr>
              <a:buNone/>
            </a:pPr>
            <a:r>
              <a:rPr lang="en-US" b="1" dirty="0" smtClean="0"/>
              <a:t>#1</a:t>
            </a:r>
            <a:r>
              <a:rPr lang="en-US" dirty="0" smtClean="0"/>
              <a:t> Please write out </a:t>
            </a:r>
            <a:r>
              <a:rPr lang="en-US" b="1" dirty="0" smtClean="0"/>
              <a:t>Ezekiel 18:20:</a:t>
            </a:r>
            <a:endParaRPr lang="en-US" b="1" dirty="0"/>
          </a:p>
          <a:p>
            <a:pPr marL="0" indent="0">
              <a:buNone/>
            </a:pPr>
            <a:r>
              <a:rPr lang="en-US" i="1" dirty="0" smtClean="0"/>
              <a:t>“The soul who sins is the one who will die. The son will not share the guilt of the father, nor will the father share the guilt of the son. The righteousness of the righteous man will be credited to him, and the wickedness of the wicked will be charged against him.”</a:t>
            </a:r>
            <a:r>
              <a:rPr lang="en-US" dirty="0" smtClean="0"/>
              <a:t> </a:t>
            </a:r>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Light &amp; Darkness:</a:t>
            </a:r>
            <a:br>
              <a:rPr lang="en-US" dirty="0" smtClean="0"/>
            </a:br>
            <a:r>
              <a:rPr lang="en-US" dirty="0" smtClean="0"/>
              <a:t>Answer Key #2</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#2 Please draw and explain the diagram associated with Isaiah 59:1-2</a:t>
            </a:r>
            <a:endParaRPr lang="en-US" dirty="0" smtClean="0"/>
          </a:p>
          <a:p>
            <a:pPr lvl="0">
              <a:buNone/>
            </a:pPr>
            <a:endParaRPr lang="en-US" b="1" dirty="0" smtClean="0"/>
          </a:p>
          <a:p>
            <a:pPr lvl="0">
              <a:buNone/>
            </a:pPr>
            <a:endParaRPr lang="en-US" b="1" dirty="0" smtClean="0"/>
          </a:p>
          <a:p>
            <a:pPr lvl="0">
              <a:buNone/>
            </a:pPr>
            <a:endParaRPr lang="en-US" b="1" dirty="0" smtClean="0"/>
          </a:p>
          <a:p>
            <a:pPr lvl="0">
              <a:buNone/>
            </a:pPr>
            <a:endParaRPr lang="en-US" b="1" dirty="0" smtClean="0"/>
          </a:p>
          <a:p>
            <a:pPr lvl="0">
              <a:buNone/>
            </a:pPr>
            <a:endParaRPr lang="en-US" b="1" dirty="0" smtClean="0"/>
          </a:p>
          <a:p>
            <a:r>
              <a:rPr lang="en-US" b="1" dirty="0" smtClean="0"/>
              <a:t>Sin separates us from God</a:t>
            </a:r>
            <a:endParaRPr lang="en-US" dirty="0" smtClean="0"/>
          </a:p>
          <a:p>
            <a:r>
              <a:rPr lang="en-US" b="1" dirty="0" smtClean="0"/>
              <a:t>In order for a man to have a relationship with God the wall must be broken down - sin must be forgiven.</a:t>
            </a:r>
            <a:endParaRPr lang="en-US" dirty="0" smtClean="0"/>
          </a:p>
          <a:p>
            <a:r>
              <a:rPr lang="en-US" b="1" dirty="0" smtClean="0"/>
              <a:t>The Point in time forgiven is the point in time we are saved.</a:t>
            </a:r>
            <a:endParaRPr lang="en-US" dirty="0"/>
          </a:p>
        </p:txBody>
      </p:sp>
      <p:pic>
        <p:nvPicPr>
          <p:cNvPr id="4" name="Picture 3" descr="Diagram-2-Isaiah59.jpg"/>
          <p:cNvPicPr>
            <a:picLocks noChangeAspect="1"/>
          </p:cNvPicPr>
          <p:nvPr/>
        </p:nvPicPr>
        <p:blipFill>
          <a:blip r:embed="rId2" cstate="print"/>
          <a:stretch>
            <a:fillRect/>
          </a:stretch>
        </p:blipFill>
        <p:spPr>
          <a:xfrm>
            <a:off x="838200" y="2438400"/>
            <a:ext cx="4800600" cy="1705233"/>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Light &amp; Darkness:</a:t>
            </a:r>
            <a:br>
              <a:rPr lang="en-US" dirty="0" smtClean="0"/>
            </a:br>
            <a:r>
              <a:rPr lang="en-US" dirty="0" smtClean="0"/>
              <a:t>Answer Key #3</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#3 Please draw and explain the diagram from Rom 3:23</a:t>
            </a:r>
          </a:p>
          <a:p>
            <a:pPr>
              <a:buNone/>
            </a:pPr>
            <a:endParaRPr lang="en-US" b="1" dirty="0" smtClean="0"/>
          </a:p>
          <a:p>
            <a:pPr>
              <a:buNone/>
            </a:pPr>
            <a:endParaRPr lang="en-US" b="1" dirty="0" smtClean="0"/>
          </a:p>
          <a:p>
            <a:pPr>
              <a:buNone/>
            </a:pPr>
            <a:endParaRPr lang="en-US" b="1" dirty="0" smtClean="0"/>
          </a:p>
          <a:p>
            <a:pPr>
              <a:buNone/>
            </a:pPr>
            <a:endParaRPr lang="en-US" b="1" dirty="0" smtClean="0"/>
          </a:p>
          <a:p>
            <a:pPr>
              <a:buNone/>
            </a:pPr>
            <a:endParaRPr lang="en-US" b="1" dirty="0" smtClean="0"/>
          </a:p>
          <a:p>
            <a:pPr>
              <a:buNone/>
            </a:pPr>
            <a:endParaRPr lang="en-US" dirty="0" smtClean="0"/>
          </a:p>
          <a:p>
            <a:r>
              <a:rPr lang="en-US" dirty="0" smtClean="0"/>
              <a:t>Everyone has sinned.</a:t>
            </a:r>
          </a:p>
          <a:p>
            <a:r>
              <a:rPr lang="en-US" dirty="0" smtClean="0"/>
              <a:t>All are equal, all are lost.</a:t>
            </a:r>
          </a:p>
          <a:p>
            <a:r>
              <a:rPr lang="en-US" dirty="0" smtClean="0"/>
              <a:t>Therefore, a good moral life does not save you.</a:t>
            </a:r>
          </a:p>
          <a:p>
            <a:r>
              <a:rPr lang="en-US" dirty="0" smtClean="0"/>
              <a:t>You cannot earn your salvation by your good deeds.</a:t>
            </a:r>
          </a:p>
          <a:p>
            <a:pPr>
              <a:buNone/>
            </a:pPr>
            <a:endParaRPr lang="en-US" dirty="0"/>
          </a:p>
        </p:txBody>
      </p:sp>
      <p:pic>
        <p:nvPicPr>
          <p:cNvPr id="5" name="Picture 4" descr="Diagram-3-Romans3.jpg"/>
          <p:cNvPicPr>
            <a:picLocks noChangeAspect="1"/>
          </p:cNvPicPr>
          <p:nvPr/>
        </p:nvPicPr>
        <p:blipFill>
          <a:blip r:embed="rId2" cstate="print"/>
          <a:stretch>
            <a:fillRect/>
          </a:stretch>
        </p:blipFill>
        <p:spPr>
          <a:xfrm>
            <a:off x="1066799" y="2057400"/>
            <a:ext cx="4876801" cy="22098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Light &amp; Darkness:</a:t>
            </a:r>
            <a:br>
              <a:rPr lang="en-US" dirty="0" smtClean="0"/>
            </a:br>
            <a:r>
              <a:rPr lang="en-US" dirty="0" smtClean="0"/>
              <a:t>Answer Key #4</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#4 Please draw and explain the diagram from Romans 6:1-4</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Baptism is the sharing (a participation) in the death, burial and resurrection of Christ.</a:t>
            </a:r>
          </a:p>
          <a:p>
            <a:pPr>
              <a:buNone/>
            </a:pPr>
            <a:r>
              <a:rPr lang="en-US" dirty="0" smtClean="0"/>
              <a:t>(More than just a symbol.)</a:t>
            </a:r>
          </a:p>
          <a:p>
            <a:pPr>
              <a:buNone/>
            </a:pPr>
            <a:endParaRPr lang="en-US" dirty="0"/>
          </a:p>
        </p:txBody>
      </p:sp>
      <p:pic>
        <p:nvPicPr>
          <p:cNvPr id="4" name="Picture 3" descr="Diagram-5-Romans6-baptism.jpg"/>
          <p:cNvPicPr>
            <a:picLocks noChangeAspect="1"/>
          </p:cNvPicPr>
          <p:nvPr/>
        </p:nvPicPr>
        <p:blipFill>
          <a:blip r:embed="rId2" cstate="print"/>
          <a:stretch>
            <a:fillRect/>
          </a:stretch>
        </p:blipFill>
        <p:spPr>
          <a:xfrm>
            <a:off x="1600200" y="2076450"/>
            <a:ext cx="5908310" cy="287655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Light &amp; Darkness:</a:t>
            </a:r>
            <a:br>
              <a:rPr lang="en-US" dirty="0" smtClean="0"/>
            </a:br>
            <a:r>
              <a:rPr lang="en-US" dirty="0" smtClean="0"/>
              <a:t>Answer Key #5 &amp; Bonus Question</a:t>
            </a:r>
            <a:endParaRPr lang="en-US" dirty="0"/>
          </a:p>
        </p:txBody>
      </p:sp>
      <p:sp>
        <p:nvSpPr>
          <p:cNvPr id="3" name="Content Placeholder 2"/>
          <p:cNvSpPr>
            <a:spLocks noGrp="1"/>
          </p:cNvSpPr>
          <p:nvPr>
            <p:ph idx="1"/>
          </p:nvPr>
        </p:nvSpPr>
        <p:spPr/>
        <p:txBody>
          <a:bodyPr>
            <a:normAutofit/>
          </a:bodyPr>
          <a:lstStyle/>
          <a:p>
            <a:pPr>
              <a:buNone/>
            </a:pPr>
            <a:r>
              <a:rPr lang="en-US" dirty="0" smtClean="0"/>
              <a:t> </a:t>
            </a:r>
            <a:r>
              <a:rPr lang="en-US" b="1" dirty="0" smtClean="0"/>
              <a:t>#5 What scripture is used to teach about "sins of omission?“</a:t>
            </a:r>
            <a:r>
              <a:rPr lang="en-US" dirty="0" smtClean="0"/>
              <a:t>  James 4:17</a:t>
            </a:r>
          </a:p>
          <a:p>
            <a:pPr>
              <a:buNone/>
            </a:pPr>
            <a:r>
              <a:rPr lang="en-US" dirty="0" smtClean="0"/>
              <a:t> </a:t>
            </a:r>
          </a:p>
          <a:p>
            <a:r>
              <a:rPr lang="en-US" b="1" dirty="0" smtClean="0"/>
              <a:t>BONUS:</a:t>
            </a:r>
            <a:r>
              <a:rPr lang="en-US" dirty="0"/>
              <a:t> </a:t>
            </a:r>
            <a:r>
              <a:rPr lang="en-US" b="1" dirty="0" smtClean="0"/>
              <a:t>Using the scriptures mentioned in the L&amp;D study, refute the false doctrine of infant baptism.</a:t>
            </a:r>
          </a:p>
          <a:p>
            <a:pPr lvl="1"/>
            <a:r>
              <a:rPr lang="en-US" b="1" dirty="0" smtClean="0"/>
              <a:t>Col 2:12</a:t>
            </a:r>
            <a:r>
              <a:rPr lang="en-US" dirty="0" smtClean="0"/>
              <a:t>, personal faith is needed.  </a:t>
            </a:r>
          </a:p>
          <a:p>
            <a:pPr lvl="1"/>
            <a:r>
              <a:rPr lang="en-US" b="1" dirty="0" smtClean="0"/>
              <a:t>Ezekiel 18:20</a:t>
            </a:r>
            <a:r>
              <a:rPr lang="en-US" dirty="0" smtClean="0"/>
              <a:t>, no such thing as original sin!</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3786</TotalTime>
  <Words>3785</Words>
  <Application>Microsoft Office PowerPoint</Application>
  <PresentationFormat>On-screen Show (4:3)</PresentationFormat>
  <Paragraphs>383</Paragraphs>
  <Slides>49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49</vt:i4>
      </vt:variant>
    </vt:vector>
  </HeadingPairs>
  <TitlesOfParts>
    <vt:vector size="53" baseType="lpstr">
      <vt:lpstr>Arial</vt:lpstr>
      <vt:lpstr>Calibri</vt:lpstr>
      <vt:lpstr>Papyrus</vt:lpstr>
      <vt:lpstr>Office Theme</vt:lpstr>
      <vt:lpstr>WELCOME</vt:lpstr>
      <vt:lpstr>Reminders, Announcements &amp; Schedule Changes</vt:lpstr>
      <vt:lpstr>First Principles 2014 Session #6: New Testament Conversion</vt:lpstr>
      <vt:lpstr>Light &amp; Darkness: QUIZ</vt:lpstr>
      <vt:lpstr>Light &amp; Darkness: Answer Key #1</vt:lpstr>
      <vt:lpstr>Light &amp; Darkness: Answer Key #2</vt:lpstr>
      <vt:lpstr>Light &amp; Darkness: Answer Key #3</vt:lpstr>
      <vt:lpstr>Light &amp; Darkness: Answer Key #4</vt:lpstr>
      <vt:lpstr>Light &amp; Darkness: Answer Key #5 &amp; Bonus Question</vt:lpstr>
      <vt:lpstr>New Testament (NT) Conversion Review</vt:lpstr>
      <vt:lpstr>New Testament (NT) Conversion: Introduction</vt:lpstr>
      <vt:lpstr>NT Conversion  A.) Major Conversions</vt:lpstr>
      <vt:lpstr>NT Conversion  B.) Questions concerning conversions</vt:lpstr>
      <vt:lpstr>NT Conversion 1.) Acts 2:36-47 First Christian in Jerusalem  </vt:lpstr>
      <vt:lpstr>Acts 2:36-47 The Four Questions</vt:lpstr>
      <vt:lpstr>NT Conversion 2.) Acts 8:26-39 Ethiopian Eunuch </vt:lpstr>
      <vt:lpstr>2.) Acts 8:26-39 Ethiopian Eunuch  Four Questions Concerning Conversion:</vt:lpstr>
      <vt:lpstr>NT Conversion 3.) Acts 16:22-34 The Philippian Jailer &amp; his household</vt:lpstr>
      <vt:lpstr>NT Conversion 4.) Acts 9:1-22 &amp; Acts 22:3-16 - Paul</vt:lpstr>
      <vt:lpstr>NT Conversion 4.) Acts 9:1-22 Paul (Luke’s account)</vt:lpstr>
      <vt:lpstr>NT Conversion 4.) Acts 9:1-22 Paul (Luke’s Account)</vt:lpstr>
      <vt:lpstr>NT Conversion 4.) Acts 9:1-22 Paul (Luke’s Account)</vt:lpstr>
      <vt:lpstr>NT Conversion  5.) Acts 22:3-16 Paul (His own account)</vt:lpstr>
      <vt:lpstr>NT Conversion  4.) Acts 9:1-22  &amp;  5.) Acts 22:3-16</vt:lpstr>
      <vt:lpstr>NT Conversion Combine the accounts &amp; questions - 1</vt:lpstr>
      <vt:lpstr>NT Conversion Combine the accounts &amp; questions - 2</vt:lpstr>
      <vt:lpstr>NT Conversion Combine the accounts &amp; questions - 3</vt:lpstr>
      <vt:lpstr>NT Conversion Combine the accounts &amp; questions - 4</vt:lpstr>
      <vt:lpstr>NT Conversion</vt:lpstr>
      <vt:lpstr>NT Conversion 6.) Acts 18:24-26 Apollos</vt:lpstr>
      <vt:lpstr>NT Conversion 6.) Acts 18:24-26 Apollos</vt:lpstr>
      <vt:lpstr>NT Conversion 6.) Acts 19:1-5 Ephesians (Apollos)</vt:lpstr>
      <vt:lpstr>NT Conversion 6.) Acts 19:1-5 Ephesians (Apollos) cont.</vt:lpstr>
      <vt:lpstr>NT Conversion 6.) Acts 19:1-5 Ephesians (Apollos) cont.</vt:lpstr>
      <vt:lpstr>NT Conversion  Refuting False Doctrines </vt:lpstr>
      <vt:lpstr>NT Conversion  Praying Jesus Into your heart</vt:lpstr>
      <vt:lpstr>NT Conversion Accepting Jesus as Lord/Personal Savior</vt:lpstr>
      <vt:lpstr>NT Conversion Accepting Jesus as Lord/Personal Savior - Acts 22:16</vt:lpstr>
      <vt:lpstr>NT Conversion Infant Baptism</vt:lpstr>
      <vt:lpstr>NT Conversion  "Baptism Does Not Save You“-1 Peter 3:18-20</vt:lpstr>
      <vt:lpstr>NT Conversion  "Baptism Does Not Save You“-1 Peter 3:18-20 Cont</vt:lpstr>
      <vt:lpstr>NT Conversion  "Baptism Does Not Save You“-1 Peter 3:18-20 Cont</vt:lpstr>
      <vt:lpstr>NT Conversion "Baptism Is A Work, Saved By Grace"</vt:lpstr>
      <vt:lpstr>NT Conversion "Outward Sign of Inward Grace"</vt:lpstr>
      <vt:lpstr>NT Conversion "Outward Sign of Inward Grace“ Cont</vt:lpstr>
      <vt:lpstr>NT Conversion “Baptism is not that important…”</vt:lpstr>
      <vt:lpstr>NT Conversion "The Thief on the cross..."</vt:lpstr>
      <vt:lpstr>NT Conversion "Believers Baptism" </vt:lpstr>
      <vt:lpstr>NT Conversion “Conclusion"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Principles 2013</dc:title>
  <dc:creator>jeremyc</dc:creator>
  <cp:lastModifiedBy>Jeremy Ciaramella</cp:lastModifiedBy>
  <cp:revision>202</cp:revision>
  <dcterms:created xsi:type="dcterms:W3CDTF">2013-09-12T00:53:41Z</dcterms:created>
  <dcterms:modified xsi:type="dcterms:W3CDTF">2014-09-04T04:35:52Z</dcterms:modified>
</cp:coreProperties>
</file>