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422" r:id="rId3"/>
    <p:sldId id="458" r:id="rId4"/>
    <p:sldId id="285" r:id="rId5"/>
    <p:sldId id="349" r:id="rId6"/>
    <p:sldId id="455" r:id="rId7"/>
    <p:sldId id="456" r:id="rId8"/>
    <p:sldId id="457" r:id="rId9"/>
    <p:sldId id="446" r:id="rId10"/>
    <p:sldId id="447" r:id="rId11"/>
    <p:sldId id="448" r:id="rId12"/>
    <p:sldId id="449" r:id="rId13"/>
    <p:sldId id="450" r:id="rId14"/>
    <p:sldId id="451" r:id="rId15"/>
    <p:sldId id="452" r:id="rId16"/>
    <p:sldId id="453" r:id="rId17"/>
    <p:sldId id="454" r:id="rId18"/>
    <p:sldId id="459" r:id="rId19"/>
    <p:sldId id="460" r:id="rId20"/>
    <p:sldId id="461" r:id="rId21"/>
    <p:sldId id="462" r:id="rId22"/>
    <p:sldId id="463"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55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6DAE4-A884-4FDA-A0A1-E1752CE721B2}"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56DAE4-A884-4FDA-A0A1-E1752CE721B2}"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56DAE4-A884-4FDA-A0A1-E1752CE721B2}" type="datetimeFigureOut">
              <a:rPr lang="en-US" smtClean="0"/>
              <a:pPr/>
              <a:t>9/10/2014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56DAE4-A884-4FDA-A0A1-E1752CE721B2}" type="datetimeFigureOut">
              <a:rPr lang="en-US" smtClean="0"/>
              <a:pPr/>
              <a:t>9/10/2014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6DAE4-A884-4FDA-A0A1-E1752CE721B2}" type="datetimeFigureOut">
              <a:rPr lang="en-US" smtClean="0"/>
              <a:pPr/>
              <a:t>9/10/2014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6DAE4-A884-4FDA-A0A1-E1752CE721B2}"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6DAE4-A884-4FDA-A0A1-E1752CE721B2}"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6DAE4-A884-4FDA-A0A1-E1752CE721B2}" type="datetimeFigureOut">
              <a:rPr lang="en-US" smtClean="0"/>
              <a:pPr/>
              <a:t>9/10/2014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C7BDA-8F2C-48ED-B1CF-E6A48CD7A3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hoenixICC2013_LOGO_FINAL.png"/>
          <p:cNvPicPr>
            <a:picLocks noGrp="1" noChangeAspect="1"/>
          </p:cNvPicPr>
          <p:nvPr>
            <p:ph idx="1"/>
          </p:nvPr>
        </p:nvPicPr>
        <p:blipFill>
          <a:blip r:embed="rId2" cstate="print"/>
          <a:stretch>
            <a:fillRect/>
          </a:stretch>
        </p:blipFill>
        <p:spPr>
          <a:xfrm>
            <a:off x="1066800" y="838200"/>
            <a:ext cx="6907937" cy="3453968"/>
          </a:xfrm>
        </p:spPr>
      </p:pic>
      <p:sp>
        <p:nvSpPr>
          <p:cNvPr id="2" name="Title 1"/>
          <p:cNvSpPr>
            <a:spLocks noGrp="1"/>
          </p:cNvSpPr>
          <p:nvPr>
            <p:ph type="title"/>
          </p:nvPr>
        </p:nvSpPr>
        <p:spPr>
          <a:xfrm>
            <a:off x="457200" y="1295400"/>
            <a:ext cx="8229600" cy="1143000"/>
          </a:xfrm>
        </p:spPr>
        <p:txBody>
          <a:bodyPr>
            <a:normAutofit/>
          </a:bodyPr>
          <a:lstStyle/>
          <a:p>
            <a:r>
              <a:rPr lang="en-US" sz="6600" b="1" dirty="0" smtClean="0">
                <a:latin typeface="Papyrus" pitchFamily="66" charset="0"/>
              </a:rPr>
              <a:t>WELCOME</a:t>
            </a:r>
            <a:endParaRPr lang="en-US" sz="6600" b="1" dirty="0">
              <a:latin typeface="Papyrus" pitchFamily="66" charset="0"/>
            </a:endParaRPr>
          </a:p>
        </p:txBody>
      </p:sp>
      <p:sp>
        <p:nvSpPr>
          <p:cNvPr id="6" name="Title 1"/>
          <p:cNvSpPr txBox="1">
            <a:spLocks/>
          </p:cNvSpPr>
          <p:nvPr/>
        </p:nvSpPr>
        <p:spPr>
          <a:xfrm>
            <a:off x="381000" y="4419600"/>
            <a:ext cx="82296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a:noFill/>
                </a:ln>
                <a:solidFill>
                  <a:schemeClr val="tx1"/>
                </a:solidFill>
                <a:effectLst/>
                <a:uLnTx/>
                <a:uFillTx/>
                <a:latin typeface="Papyrus" pitchFamily="66" charset="0"/>
                <a:ea typeface="+mj-ea"/>
                <a:cs typeface="+mj-cs"/>
              </a:rPr>
              <a:t>phxicc.org  &amp; usd21.org  facebook.com/</a:t>
            </a:r>
            <a:r>
              <a:rPr kumimoji="0" lang="en-US" sz="6600" b="1" i="0" u="none" strike="noStrike" kern="1200" cap="none" spc="0" normalizeH="0" baseline="0" noProof="0" dirty="0" err="1" smtClean="0">
                <a:ln>
                  <a:noFill/>
                </a:ln>
                <a:solidFill>
                  <a:schemeClr val="tx1"/>
                </a:solidFill>
                <a:effectLst/>
                <a:uLnTx/>
                <a:uFillTx/>
                <a:latin typeface="Papyrus" pitchFamily="66" charset="0"/>
                <a:ea typeface="+mj-ea"/>
                <a:cs typeface="+mj-cs"/>
              </a:rPr>
              <a:t>phxicc</a:t>
            </a:r>
            <a:endParaRPr kumimoji="0" lang="en-US" sz="6600" b="1" i="0" u="none" strike="noStrike" kern="1200" cap="none" spc="0" normalizeH="0" baseline="0" noProof="0" dirty="0">
              <a:ln>
                <a:noFill/>
              </a:ln>
              <a:solidFill>
                <a:schemeClr val="tx1"/>
              </a:solidFill>
              <a:effectLst/>
              <a:uLnTx/>
              <a:uFillTx/>
              <a:latin typeface="Papyrus" pitchFamily="66"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200" b="1" dirty="0" smtClean="0">
                <a:latin typeface="+mj-lt"/>
              </a:rPr>
              <a:t>(1) The “Indwelling” of the Holy Spirit</a:t>
            </a:r>
            <a:endParaRPr lang="en-US" sz="3200" b="1" dirty="0">
              <a:latin typeface="+mj-lt"/>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Acts 2:38-39</a:t>
            </a:r>
            <a:endParaRPr lang="en-US" dirty="0"/>
          </a:p>
          <a:p>
            <a:pPr marL="0" indent="0">
              <a:buNone/>
            </a:pPr>
            <a:r>
              <a:rPr lang="en-US" i="1" dirty="0" smtClean="0"/>
              <a:t>Peter </a:t>
            </a:r>
            <a:r>
              <a:rPr lang="en-US" i="1" dirty="0"/>
              <a:t>replied, "Repent and be baptized, every one of you, in the name of Jesus Christ for the forgiveness of your sins. And you will receive the gift of the Holy Spirit.</a:t>
            </a:r>
            <a:r>
              <a:rPr lang="en-US" dirty="0"/>
              <a:t> </a:t>
            </a:r>
          </a:p>
          <a:p>
            <a:pPr lvl="0"/>
            <a:r>
              <a:rPr lang="en-US" dirty="0"/>
              <a:t>Everyone that has faith, repents (changes) becomes a </a:t>
            </a:r>
            <a:r>
              <a:rPr lang="en-US" dirty="0" err="1"/>
              <a:t>disicple</a:t>
            </a:r>
            <a:r>
              <a:rPr lang="en-US" dirty="0"/>
              <a:t> and is baptized receives the forgiveness of their sins and also the gift of the Holy Spirit living in them, or "dwelling" in them</a:t>
            </a:r>
            <a:r>
              <a:rPr lang="en-US" dirty="0" smtClean="0"/>
              <a:t>.</a:t>
            </a:r>
          </a:p>
          <a:p>
            <a:r>
              <a:rPr lang="en-US" dirty="0" smtClean="0"/>
              <a:t>Bible also makes clear that </a:t>
            </a:r>
            <a:r>
              <a:rPr lang="en-US" b="1" i="1" u="sng" dirty="0" smtClean="0"/>
              <a:t>only apostles</a:t>
            </a:r>
            <a:r>
              <a:rPr lang="en-US" dirty="0" smtClean="0"/>
              <a:t> were doing miraculous things at this time (</a:t>
            </a:r>
            <a:r>
              <a:rPr lang="en-US" b="1" dirty="0" smtClean="0"/>
              <a:t>Acts 2:43, Acts 3:6, Acts 5:12, </a:t>
            </a:r>
            <a:r>
              <a:rPr lang="en-US" b="1" dirty="0" err="1" smtClean="0"/>
              <a:t>etc</a:t>
            </a:r>
            <a:r>
              <a:rPr lang="en-US" dirty="0" smtClean="0"/>
              <a:t>)</a:t>
            </a:r>
            <a:endParaRPr lang="en-US" dirty="0"/>
          </a:p>
        </p:txBody>
      </p:sp>
    </p:spTree>
    <p:extLst>
      <p:ext uri="{BB962C8B-B14F-4D97-AF65-F5344CB8AC3E}">
        <p14:creationId xmlns:p14="http://schemas.microsoft.com/office/powerpoint/2010/main" val="111880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 The “Indwelling” of the Holy Spirit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i="1" dirty="0"/>
              <a:t>The Greek </a:t>
            </a:r>
            <a:r>
              <a:rPr lang="en-US" i="1" dirty="0" smtClean="0"/>
              <a:t>word </a:t>
            </a:r>
            <a:r>
              <a:rPr lang="en-US" i="1" dirty="0"/>
              <a:t>"</a:t>
            </a:r>
            <a:r>
              <a:rPr lang="en-US" i="1" dirty="0" err="1" smtClean="0"/>
              <a:t>oikeo</a:t>
            </a:r>
            <a:r>
              <a:rPr lang="en-US" i="1" dirty="0" smtClean="0"/>
              <a:t>“ means </a:t>
            </a:r>
            <a:r>
              <a:rPr lang="en-US" i="1" dirty="0"/>
              <a:t>"</a:t>
            </a:r>
            <a:r>
              <a:rPr lang="en-US" i="1" dirty="0" smtClean="0"/>
              <a:t>dwells“ - as </a:t>
            </a:r>
            <a:r>
              <a:rPr lang="en-US" i="1" dirty="0"/>
              <a:t>in "occupy a house</a:t>
            </a:r>
            <a:r>
              <a:rPr lang="en-US" i="1" dirty="0" smtClean="0"/>
              <a:t>.“</a:t>
            </a:r>
            <a:endParaRPr lang="en-US" dirty="0" smtClean="0"/>
          </a:p>
          <a:p>
            <a:pPr marL="0" indent="0">
              <a:buNone/>
            </a:pPr>
            <a:r>
              <a:rPr lang="en-US" dirty="0" smtClean="0"/>
              <a:t>A couple of scriptures </a:t>
            </a:r>
            <a:r>
              <a:rPr lang="en-US" dirty="0"/>
              <a:t>that </a:t>
            </a:r>
            <a:r>
              <a:rPr lang="en-US" dirty="0" smtClean="0"/>
              <a:t>crystallize </a:t>
            </a:r>
            <a:r>
              <a:rPr lang="en-US" dirty="0"/>
              <a:t>this concept of the Holy Spirit </a:t>
            </a:r>
            <a:r>
              <a:rPr lang="en-US" dirty="0" smtClean="0"/>
              <a:t>living [</a:t>
            </a:r>
            <a:r>
              <a:rPr lang="en-US" dirty="0" err="1" smtClean="0"/>
              <a:t>oikeo</a:t>
            </a:r>
            <a:r>
              <a:rPr lang="en-US" dirty="0" smtClean="0"/>
              <a:t>/dwelling] </a:t>
            </a:r>
            <a:r>
              <a:rPr lang="en-US" dirty="0"/>
              <a:t>in us </a:t>
            </a:r>
            <a:r>
              <a:rPr lang="en-US" dirty="0" smtClean="0"/>
              <a:t>are </a:t>
            </a:r>
            <a:r>
              <a:rPr lang="en-US" dirty="0"/>
              <a:t>in </a:t>
            </a:r>
            <a:r>
              <a:rPr lang="en-US" b="1" dirty="0"/>
              <a:t>Romans </a:t>
            </a:r>
            <a:r>
              <a:rPr lang="en-US" b="1" dirty="0" smtClean="0"/>
              <a:t>8:9 &amp; Romans 8:11</a:t>
            </a:r>
            <a:r>
              <a:rPr lang="en-US" dirty="0" smtClean="0"/>
              <a:t>.</a:t>
            </a:r>
            <a:endParaRPr lang="en-US" b="1" dirty="0" smtClean="0"/>
          </a:p>
          <a:p>
            <a:pPr marL="0" indent="0">
              <a:buNone/>
            </a:pPr>
            <a:endParaRPr lang="en-US" b="1" dirty="0" smtClean="0"/>
          </a:p>
          <a:p>
            <a:pPr marL="0" indent="0">
              <a:buNone/>
            </a:pPr>
            <a:r>
              <a:rPr lang="en-US" b="1" dirty="0" smtClean="0"/>
              <a:t>Rom </a:t>
            </a:r>
            <a:r>
              <a:rPr lang="en-US" b="1" dirty="0"/>
              <a:t>8:9 (NIV)</a:t>
            </a:r>
            <a:endParaRPr lang="en-US" dirty="0"/>
          </a:p>
          <a:p>
            <a:pPr marL="0" indent="0">
              <a:buNone/>
            </a:pPr>
            <a:r>
              <a:rPr lang="en-US" dirty="0" smtClean="0"/>
              <a:t>You</a:t>
            </a:r>
            <a:r>
              <a:rPr lang="en-US" dirty="0"/>
              <a:t>, however, are controlled not by the sinful nature but by the Spirit, if the Spirit of God </a:t>
            </a:r>
            <a:r>
              <a:rPr lang="en-US" b="1" dirty="0" smtClean="0"/>
              <a:t>lives [</a:t>
            </a:r>
            <a:r>
              <a:rPr lang="en-US" b="1" dirty="0" err="1" smtClean="0"/>
              <a:t>oikeo</a:t>
            </a:r>
            <a:r>
              <a:rPr lang="en-US" b="1" dirty="0" smtClean="0"/>
              <a:t>/dwells]</a:t>
            </a:r>
            <a:r>
              <a:rPr lang="en-US" dirty="0" smtClean="0"/>
              <a:t> </a:t>
            </a:r>
            <a:r>
              <a:rPr lang="en-US" dirty="0"/>
              <a:t>in you. And if anyone does not have the Spirit of Christ, he does not belong to Christ.</a:t>
            </a:r>
          </a:p>
          <a:p>
            <a:pPr marL="0" indent="0">
              <a:buNone/>
            </a:pPr>
            <a:r>
              <a:rPr lang="en-US" dirty="0"/>
              <a:t> </a:t>
            </a:r>
          </a:p>
          <a:p>
            <a:pPr marL="0" indent="0">
              <a:buNone/>
            </a:pPr>
            <a:r>
              <a:rPr lang="en-US" b="1" dirty="0"/>
              <a:t>Rom 8:11 (NIV)</a:t>
            </a:r>
            <a:endParaRPr lang="en-US" dirty="0"/>
          </a:p>
          <a:p>
            <a:pPr marL="0" indent="0">
              <a:buNone/>
            </a:pPr>
            <a:r>
              <a:rPr lang="en-US" dirty="0" smtClean="0"/>
              <a:t>And </a:t>
            </a:r>
            <a:r>
              <a:rPr lang="en-US" dirty="0"/>
              <a:t>if the Spirit of him who raised Jesus from the dead is </a:t>
            </a:r>
            <a:r>
              <a:rPr lang="en-US" b="1" dirty="0"/>
              <a:t>living</a:t>
            </a:r>
            <a:r>
              <a:rPr lang="en-US" dirty="0"/>
              <a:t> </a:t>
            </a:r>
            <a:r>
              <a:rPr lang="en-US" b="1" dirty="0"/>
              <a:t>[</a:t>
            </a:r>
            <a:r>
              <a:rPr lang="en-US" b="1" dirty="0" err="1"/>
              <a:t>oikeo</a:t>
            </a:r>
            <a:r>
              <a:rPr lang="en-US" b="1" dirty="0"/>
              <a:t>/dwells]</a:t>
            </a:r>
            <a:r>
              <a:rPr lang="en-US" dirty="0" smtClean="0"/>
              <a:t> </a:t>
            </a:r>
            <a:r>
              <a:rPr lang="en-US" dirty="0"/>
              <a:t>in you , he who raised Christ from the dead will also give life to your mortal bodies through his Spirit, who </a:t>
            </a:r>
            <a:r>
              <a:rPr lang="en-US" dirty="0" smtClean="0"/>
              <a:t>lives</a:t>
            </a:r>
            <a:r>
              <a:rPr lang="en-US" b="1" dirty="0"/>
              <a:t> [</a:t>
            </a:r>
            <a:r>
              <a:rPr lang="en-US" b="1" dirty="0" err="1"/>
              <a:t>oikeo</a:t>
            </a:r>
            <a:r>
              <a:rPr lang="en-US" b="1" dirty="0"/>
              <a:t>/dwells]</a:t>
            </a:r>
            <a:r>
              <a:rPr lang="en-US" dirty="0" smtClean="0"/>
              <a:t> </a:t>
            </a:r>
            <a:r>
              <a:rPr lang="en-US" dirty="0"/>
              <a:t>in you . </a:t>
            </a:r>
          </a:p>
          <a:p>
            <a:pPr marL="0" indent="0">
              <a:buNone/>
            </a:pPr>
            <a:endParaRPr lang="en-US" dirty="0"/>
          </a:p>
        </p:txBody>
      </p:sp>
    </p:spTree>
    <p:extLst>
      <p:ext uri="{BB962C8B-B14F-4D97-AF65-F5344CB8AC3E}">
        <p14:creationId xmlns:p14="http://schemas.microsoft.com/office/powerpoint/2010/main" val="739571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 The “Indwelling” of the Holy Spirit</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indent="0">
              <a:buNone/>
            </a:pPr>
            <a:r>
              <a:rPr lang="en-US" b="1" dirty="0"/>
              <a:t>Rom 8:11 (NASB)</a:t>
            </a:r>
            <a:endParaRPr lang="en-US" dirty="0"/>
          </a:p>
          <a:p>
            <a:pPr marL="0" indent="0">
              <a:buNone/>
            </a:pPr>
            <a:r>
              <a:rPr lang="en-US" i="1" dirty="0" smtClean="0"/>
              <a:t>But </a:t>
            </a:r>
            <a:r>
              <a:rPr lang="en-US" i="1" dirty="0"/>
              <a:t>if the Spirit of Him who raised Jesus from the dead dwells in you, He who raised Christ Jesus from the dead will also give life to your mortal bodies through His Spirit who indwells you.</a:t>
            </a:r>
          </a:p>
          <a:p>
            <a:pPr lvl="0"/>
            <a:r>
              <a:rPr lang="en-US" dirty="0"/>
              <a:t>We've already covered, therefore, the indwelling of the Holy Spirit, </a:t>
            </a:r>
            <a:r>
              <a:rPr lang="en-US" dirty="0" smtClean="0"/>
              <a:t>and it living/dwelling </a:t>
            </a:r>
            <a:r>
              <a:rPr lang="en-US" dirty="0"/>
              <a:t>in </a:t>
            </a:r>
            <a:r>
              <a:rPr lang="en-US" dirty="0" smtClean="0"/>
              <a:t>you. The next </a:t>
            </a:r>
            <a:r>
              <a:rPr lang="en-US" dirty="0"/>
              <a:t>two measures </a:t>
            </a:r>
            <a:r>
              <a:rPr lang="en-US" dirty="0" smtClean="0"/>
              <a:t>are:</a:t>
            </a:r>
          </a:p>
          <a:p>
            <a:pPr marL="971550" lvl="1" indent="-514350">
              <a:buFont typeface="+mj-lt"/>
              <a:buAutoNum type="arabicPeriod"/>
            </a:pPr>
            <a:r>
              <a:rPr lang="en-US" dirty="0"/>
              <a:t>T</a:t>
            </a:r>
            <a:r>
              <a:rPr lang="en-US" dirty="0" smtClean="0"/>
              <a:t>he </a:t>
            </a:r>
            <a:r>
              <a:rPr lang="en-US" dirty="0"/>
              <a:t>Baptism with the Holy </a:t>
            </a:r>
            <a:r>
              <a:rPr lang="en-US" dirty="0" smtClean="0"/>
              <a:t>Spirit – covering today.</a:t>
            </a:r>
          </a:p>
          <a:p>
            <a:pPr marL="971550" lvl="1" indent="-514350">
              <a:buFont typeface="+mj-lt"/>
              <a:buAutoNum type="arabicPeriod"/>
            </a:pPr>
            <a:r>
              <a:rPr lang="en-US" dirty="0" smtClean="0"/>
              <a:t>The </a:t>
            </a:r>
            <a:r>
              <a:rPr lang="en-US" dirty="0"/>
              <a:t>Miraculous Gifts of the Holy </a:t>
            </a:r>
            <a:r>
              <a:rPr lang="en-US" dirty="0" smtClean="0"/>
              <a:t>Spirit – covering Saturday.</a:t>
            </a:r>
            <a:endParaRPr lang="en-US" dirty="0"/>
          </a:p>
        </p:txBody>
      </p:sp>
    </p:spTree>
    <p:extLst>
      <p:ext uri="{BB962C8B-B14F-4D97-AF65-F5344CB8AC3E}">
        <p14:creationId xmlns:p14="http://schemas.microsoft.com/office/powerpoint/2010/main" val="4242497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 *Five Characteristics of the Baptism With The Holy Spirit in </a:t>
            </a:r>
            <a:r>
              <a:rPr lang="en-US" sz="3600" b="1" dirty="0" smtClean="0"/>
              <a:t>Acts 2</a:t>
            </a:r>
            <a:r>
              <a:rPr lang="en-US" sz="3600" dirty="0" smtClean="0"/>
              <a:t> and </a:t>
            </a:r>
            <a:r>
              <a:rPr lang="en-US" sz="3600" b="1" dirty="0" smtClean="0"/>
              <a:t>Acts 10</a:t>
            </a:r>
            <a:endParaRPr lang="en-US" sz="3600" b="1" dirty="0"/>
          </a:p>
        </p:txBody>
      </p:sp>
      <p:sp>
        <p:nvSpPr>
          <p:cNvPr id="3" name="Content Placeholder 2"/>
          <p:cNvSpPr>
            <a:spLocks noGrp="1"/>
          </p:cNvSpPr>
          <p:nvPr>
            <p:ph idx="1"/>
          </p:nvPr>
        </p:nvSpPr>
        <p:spPr/>
        <p:txBody>
          <a:bodyPr>
            <a:normAutofit fontScale="92500" lnSpcReduction="10000"/>
          </a:bodyPr>
          <a:lstStyle/>
          <a:p>
            <a:pPr marL="514350" lvl="0" indent="-514350">
              <a:buFont typeface="+mj-lt"/>
              <a:buAutoNum type="arabicPeriod"/>
            </a:pPr>
            <a:r>
              <a:rPr lang="en-US" dirty="0" smtClean="0"/>
              <a:t>Promise</a:t>
            </a:r>
            <a:r>
              <a:rPr lang="en-US" dirty="0"/>
              <a:t>, not a command</a:t>
            </a:r>
          </a:p>
          <a:p>
            <a:pPr marL="514350" lvl="0" indent="-514350">
              <a:buFont typeface="+mj-lt"/>
              <a:buAutoNum type="arabicPeriod"/>
            </a:pPr>
            <a:r>
              <a:rPr lang="en-US" dirty="0"/>
              <a:t>Predicted (Prophecy)</a:t>
            </a:r>
          </a:p>
          <a:p>
            <a:pPr marL="514350" lvl="0" indent="-514350">
              <a:buFont typeface="+mj-lt"/>
              <a:buAutoNum type="arabicPeriod"/>
            </a:pPr>
            <a:r>
              <a:rPr lang="en-US" dirty="0"/>
              <a:t>Came without warning</a:t>
            </a:r>
          </a:p>
          <a:p>
            <a:pPr marL="514350" lvl="0" indent="-514350">
              <a:buFont typeface="+mj-lt"/>
              <a:buAutoNum type="arabicPeriod"/>
            </a:pPr>
            <a:r>
              <a:rPr lang="en-US" dirty="0"/>
              <a:t>Ability to speak other languages</a:t>
            </a:r>
          </a:p>
          <a:p>
            <a:pPr marL="514350" lvl="0" indent="-514350">
              <a:buFont typeface="+mj-lt"/>
              <a:buAutoNum type="arabicPeriod"/>
            </a:pPr>
            <a:r>
              <a:rPr lang="en-US" dirty="0"/>
              <a:t>Ushered in the Kingdom of God on earth. </a:t>
            </a:r>
            <a:endParaRPr lang="en-US" dirty="0" smtClean="0"/>
          </a:p>
          <a:p>
            <a:pPr marL="0" lvl="0" indent="0">
              <a:buNone/>
            </a:pPr>
            <a:r>
              <a:rPr lang="en-US" b="1" dirty="0" smtClean="0"/>
              <a:t>* Probably on the quiz.</a:t>
            </a:r>
            <a:endParaRPr lang="en-US" b="1" dirty="0"/>
          </a:p>
          <a:p>
            <a:pPr marL="0" indent="0">
              <a:buNone/>
            </a:pPr>
            <a:r>
              <a:rPr lang="en-US" i="1" dirty="0"/>
              <a:t>Today, Reviewing the two occurrences of the Baptism With The Holy Spirit in Acts 2 [for the Jew] and Acts 10 [for the Gentile].</a:t>
            </a:r>
          </a:p>
          <a:p>
            <a:pPr marL="0" lvl="0" indent="0">
              <a:buNone/>
            </a:pPr>
            <a:endParaRPr lang="en-US" dirty="0"/>
          </a:p>
          <a:p>
            <a:endParaRPr lang="en-US" dirty="0"/>
          </a:p>
        </p:txBody>
      </p:sp>
    </p:spTree>
    <p:extLst>
      <p:ext uri="{BB962C8B-B14F-4D97-AF65-F5344CB8AC3E}">
        <p14:creationId xmlns:p14="http://schemas.microsoft.com/office/powerpoint/2010/main" val="413919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1. Promise (not command)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Acts 1:4-5 (~33AD)</a:t>
            </a:r>
            <a:endParaRPr lang="en-US" dirty="0"/>
          </a:p>
          <a:p>
            <a:pPr marL="0" indent="0">
              <a:buNone/>
            </a:pPr>
            <a:r>
              <a:rPr lang="en-US" i="1" dirty="0" smtClean="0"/>
              <a:t>“On </a:t>
            </a:r>
            <a:r>
              <a:rPr lang="en-US" i="1" dirty="0"/>
              <a:t>one occasion, while he was eating with them, he gave them this command: "Do not leave Jerusalem, but wait for the </a:t>
            </a:r>
            <a:r>
              <a:rPr lang="en-US" b="1" i="1" dirty="0"/>
              <a:t>gift my Father promised</a:t>
            </a:r>
            <a:r>
              <a:rPr lang="en-US" i="1" dirty="0"/>
              <a:t>, which you have </a:t>
            </a:r>
            <a:r>
              <a:rPr lang="en-US" b="1" i="1" dirty="0"/>
              <a:t>heard me speak about.</a:t>
            </a:r>
            <a:r>
              <a:rPr lang="en-US" i="1" dirty="0"/>
              <a:t> 5 For John baptized with water, but in a few days you will be </a:t>
            </a:r>
            <a:r>
              <a:rPr lang="en-US" b="1" i="1" dirty="0"/>
              <a:t>baptized with the Holy Spirit</a:t>
            </a:r>
            <a:r>
              <a:rPr lang="en-US" b="1" i="1" dirty="0" smtClean="0"/>
              <a:t>.</a:t>
            </a:r>
            <a:r>
              <a:rPr lang="en-US" i="1" dirty="0" smtClean="0"/>
              <a:t>“</a:t>
            </a:r>
          </a:p>
          <a:p>
            <a:r>
              <a:rPr lang="en-US" dirty="0" smtClean="0"/>
              <a:t>What did Jesus command them to do here?  </a:t>
            </a:r>
          </a:p>
          <a:p>
            <a:pPr lvl="1"/>
            <a:r>
              <a:rPr lang="en-US" dirty="0" smtClean="0"/>
              <a:t>Stay in Jerusalem and wait for the promised gift.  </a:t>
            </a:r>
          </a:p>
          <a:p>
            <a:pPr lvl="1"/>
            <a:r>
              <a:rPr lang="en-US" dirty="0" smtClean="0"/>
              <a:t>He does NOT command them to baptize with the Holy Spirit, he tells them to wait.</a:t>
            </a:r>
          </a:p>
          <a:p>
            <a:r>
              <a:rPr lang="en-US" dirty="0" smtClean="0"/>
              <a:t>The promise?  </a:t>
            </a:r>
          </a:p>
          <a:p>
            <a:pPr lvl="1"/>
            <a:r>
              <a:rPr lang="en-US" dirty="0" smtClean="0"/>
              <a:t>The baptism with the Holy Spirit is coming.</a:t>
            </a:r>
          </a:p>
          <a:p>
            <a:endParaRPr lang="en-US" dirty="0"/>
          </a:p>
        </p:txBody>
      </p:sp>
    </p:spTree>
    <p:extLst>
      <p:ext uri="{BB962C8B-B14F-4D97-AF65-F5344CB8AC3E}">
        <p14:creationId xmlns:p14="http://schemas.microsoft.com/office/powerpoint/2010/main" val="3306152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1. Promise (not command</a:t>
            </a:r>
            <a:r>
              <a:rPr lang="en-US" b="1" u="sng" dirty="0" smtClean="0"/>
              <a:t>)</a:t>
            </a:r>
            <a:br>
              <a:rPr lang="en-US" b="1" u="sng" dirty="0" smtClean="0"/>
            </a:br>
            <a:r>
              <a:rPr lang="en-US" sz="3100" b="1" i="1" dirty="0" smtClean="0"/>
              <a:t>Why </a:t>
            </a:r>
            <a:r>
              <a:rPr lang="en-US" sz="3100" b="1" i="1" dirty="0"/>
              <a:t>is the Baptism with the Holy Spirit coming?</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 </a:t>
            </a:r>
            <a:r>
              <a:rPr lang="en-US" dirty="0"/>
              <a:t>clue is in what Jesus </a:t>
            </a:r>
            <a:r>
              <a:rPr lang="en-US" b="1" i="1" dirty="0"/>
              <a:t>spoke about</a:t>
            </a:r>
            <a:r>
              <a:rPr lang="en-US" dirty="0"/>
              <a:t> – </a:t>
            </a:r>
            <a:r>
              <a:rPr lang="en-US" i="1" dirty="0" smtClean="0"/>
              <a:t>“…which </a:t>
            </a:r>
            <a:r>
              <a:rPr lang="en-US" i="1" dirty="0"/>
              <a:t>you have </a:t>
            </a:r>
            <a:r>
              <a:rPr lang="en-US" b="1" i="1" dirty="0"/>
              <a:t>heard me speak</a:t>
            </a:r>
            <a:r>
              <a:rPr lang="en-US" i="1" dirty="0"/>
              <a:t> about</a:t>
            </a:r>
            <a:r>
              <a:rPr lang="en-US" i="1" dirty="0" smtClean="0"/>
              <a:t>.” </a:t>
            </a:r>
          </a:p>
          <a:p>
            <a:pPr marL="0" indent="0">
              <a:buNone/>
            </a:pPr>
            <a:endParaRPr lang="en-US" b="1" dirty="0" smtClean="0"/>
          </a:p>
          <a:p>
            <a:pPr marL="0" indent="0">
              <a:buNone/>
            </a:pPr>
            <a:r>
              <a:rPr lang="en-US" b="1" dirty="0" smtClean="0"/>
              <a:t>Acts 1:4</a:t>
            </a:r>
            <a:endParaRPr lang="en-US" b="1" dirty="0"/>
          </a:p>
          <a:p>
            <a:pPr marL="0" indent="0">
              <a:buNone/>
            </a:pPr>
            <a:r>
              <a:rPr lang="en-US" i="1" dirty="0" smtClean="0"/>
              <a:t>"</a:t>
            </a:r>
            <a:r>
              <a:rPr lang="en-US" i="1" dirty="0"/>
              <a:t>After his suffering, he showed himself to these men and gave many convincing proofs that he was alive. He appeared to them over a period of forty days and </a:t>
            </a:r>
            <a:r>
              <a:rPr lang="en-US" b="1" i="1" dirty="0"/>
              <a:t>spoke about the kingdom of God</a:t>
            </a:r>
            <a:r>
              <a:rPr lang="en-US" b="1" i="1" dirty="0" smtClean="0"/>
              <a:t>.</a:t>
            </a:r>
            <a:r>
              <a:rPr lang="en-US" i="1" dirty="0" smtClean="0"/>
              <a:t>“</a:t>
            </a:r>
            <a:r>
              <a:rPr lang="en-US" dirty="0" smtClean="0"/>
              <a:t> </a:t>
            </a:r>
            <a:r>
              <a:rPr lang="en-US" b="1" dirty="0" smtClean="0"/>
              <a:t>Acts 1:3</a:t>
            </a:r>
            <a:endParaRPr lang="en-US" b="1" dirty="0"/>
          </a:p>
          <a:p>
            <a:r>
              <a:rPr lang="en-US" dirty="0"/>
              <a:t>Jesus </a:t>
            </a:r>
            <a:r>
              <a:rPr lang="en-US" b="1" dirty="0"/>
              <a:t>spoke about</a:t>
            </a:r>
            <a:r>
              <a:rPr lang="en-US" dirty="0"/>
              <a:t> the </a:t>
            </a:r>
            <a:r>
              <a:rPr lang="en-US" b="1" i="1" dirty="0" smtClean="0"/>
              <a:t>Kingdom of God</a:t>
            </a:r>
            <a:r>
              <a:rPr lang="en-US" dirty="0" smtClean="0"/>
              <a:t> </a:t>
            </a:r>
            <a:r>
              <a:rPr lang="en-US" dirty="0"/>
              <a:t>for 40 </a:t>
            </a:r>
            <a:r>
              <a:rPr lang="en-US" dirty="0" smtClean="0"/>
              <a:t>days! </a:t>
            </a:r>
          </a:p>
          <a:p>
            <a:pPr marL="0" indent="0">
              <a:buNone/>
            </a:pPr>
            <a:endParaRPr lang="en-US" dirty="0" smtClean="0"/>
          </a:p>
          <a:p>
            <a:pPr marL="0" indent="0">
              <a:buNone/>
            </a:pPr>
            <a:r>
              <a:rPr lang="en-US" u="sng" dirty="0" smtClean="0"/>
              <a:t>Because the Baptism with the Holy Spirit ushers in The Kingdom of God - </a:t>
            </a:r>
            <a:r>
              <a:rPr lang="en-US" b="1" i="1" u="sng" dirty="0" smtClean="0"/>
              <a:t>“the gift”</a:t>
            </a:r>
            <a:r>
              <a:rPr lang="en-US" u="sng" dirty="0" smtClean="0"/>
              <a:t> that they heard Jesus </a:t>
            </a:r>
            <a:r>
              <a:rPr lang="en-US" b="1" i="1" u="sng" dirty="0" smtClean="0"/>
              <a:t>“speak about.”</a:t>
            </a:r>
            <a:r>
              <a:rPr lang="en-US" dirty="0" smtClean="0"/>
              <a:t> </a:t>
            </a:r>
            <a:endParaRPr lang="en-US" dirty="0"/>
          </a:p>
        </p:txBody>
      </p:sp>
    </p:spTree>
    <p:extLst>
      <p:ext uri="{BB962C8B-B14F-4D97-AF65-F5344CB8AC3E}">
        <p14:creationId xmlns:p14="http://schemas.microsoft.com/office/powerpoint/2010/main" val="1609936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325562"/>
          </a:xfrm>
        </p:spPr>
        <p:txBody>
          <a:bodyPr>
            <a:normAutofit fontScale="90000"/>
          </a:bodyPr>
          <a:lstStyle/>
          <a:p>
            <a:r>
              <a:rPr lang="en-US" b="1" u="sng" dirty="0"/>
              <a:t>1. Promise (not command)</a:t>
            </a:r>
            <a:br>
              <a:rPr lang="en-US" b="1" u="sng" dirty="0"/>
            </a:br>
            <a:r>
              <a:rPr lang="en-US" sz="2700" b="1" i="1" dirty="0"/>
              <a:t>Why </a:t>
            </a:r>
            <a:r>
              <a:rPr lang="en-US" sz="2700" b="1" i="1" dirty="0" smtClean="0"/>
              <a:t>was the </a:t>
            </a:r>
            <a:r>
              <a:rPr lang="en-US" sz="2700" b="1" i="1" dirty="0"/>
              <a:t>Baptism with the Holy Spirit necessary to usher in the Kingdom </a:t>
            </a:r>
            <a:r>
              <a:rPr lang="en-US" sz="2700" b="1" i="1" dirty="0" smtClean="0"/>
              <a:t>of God?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Mark </a:t>
            </a:r>
            <a:r>
              <a:rPr lang="en-US" b="1" dirty="0"/>
              <a:t>9:1 </a:t>
            </a:r>
            <a:endParaRPr lang="en-US" b="1" dirty="0" smtClean="0"/>
          </a:p>
          <a:p>
            <a:pPr marL="0" indent="0">
              <a:buNone/>
            </a:pPr>
            <a:r>
              <a:rPr lang="en-US" i="1" dirty="0" smtClean="0"/>
              <a:t>And </a:t>
            </a:r>
            <a:r>
              <a:rPr lang="en-US" i="1" dirty="0"/>
              <a:t>he said to them, "I tell you the truth, some who are standing here will not taste death before they see the kingdom of God </a:t>
            </a:r>
            <a:r>
              <a:rPr lang="en-US" b="1" i="1" dirty="0"/>
              <a:t>come with power</a:t>
            </a:r>
            <a:r>
              <a:rPr lang="en-US" b="1" i="1" dirty="0" smtClean="0"/>
              <a:t>.“</a:t>
            </a:r>
          </a:p>
          <a:p>
            <a:r>
              <a:rPr lang="en-US" dirty="0"/>
              <a:t>We understand from </a:t>
            </a:r>
            <a:r>
              <a:rPr lang="en-US" dirty="0" smtClean="0"/>
              <a:t>“</a:t>
            </a:r>
            <a:r>
              <a:rPr lang="en-US" i="1" dirty="0" smtClean="0"/>
              <a:t>The Coming </a:t>
            </a:r>
            <a:r>
              <a:rPr lang="en-US" i="1" dirty="0"/>
              <a:t>of The Kingdom</a:t>
            </a:r>
            <a:r>
              <a:rPr lang="en-US" dirty="0"/>
              <a:t>" study that the </a:t>
            </a:r>
            <a:r>
              <a:rPr lang="en-US" dirty="0" smtClean="0"/>
              <a:t>kingdom </a:t>
            </a:r>
            <a:r>
              <a:rPr lang="en-US" dirty="0"/>
              <a:t>of God </a:t>
            </a:r>
            <a:r>
              <a:rPr lang="en-US" dirty="0" smtClean="0"/>
              <a:t>must </a:t>
            </a:r>
            <a:r>
              <a:rPr lang="en-US" b="1" dirty="0"/>
              <a:t>come</a:t>
            </a:r>
            <a:r>
              <a:rPr lang="en-US" dirty="0"/>
              <a:t> </a:t>
            </a:r>
            <a:r>
              <a:rPr lang="en-US" b="1" dirty="0"/>
              <a:t>with power</a:t>
            </a:r>
            <a:r>
              <a:rPr lang="en-US" dirty="0"/>
              <a:t>.  </a:t>
            </a:r>
            <a:endParaRPr lang="en-US" dirty="0" smtClean="0"/>
          </a:p>
          <a:p>
            <a:pPr marL="0" indent="0">
              <a:buNone/>
            </a:pPr>
            <a:endParaRPr lang="en-US" b="1" dirty="0" smtClean="0"/>
          </a:p>
          <a:p>
            <a:pPr marL="0" indent="0">
              <a:buNone/>
            </a:pPr>
            <a:r>
              <a:rPr lang="en-US" b="1" dirty="0" smtClean="0"/>
              <a:t>Acts </a:t>
            </a:r>
            <a:r>
              <a:rPr lang="en-US" b="1" dirty="0"/>
              <a:t>1:7-8  </a:t>
            </a:r>
            <a:endParaRPr lang="en-US" b="1" dirty="0" smtClean="0"/>
          </a:p>
          <a:p>
            <a:pPr marL="0" indent="0">
              <a:buNone/>
            </a:pPr>
            <a:r>
              <a:rPr lang="en-US" i="1" dirty="0" smtClean="0"/>
              <a:t>He </a:t>
            </a:r>
            <a:r>
              <a:rPr lang="en-US" i="1" dirty="0"/>
              <a:t>said to them: "It is not for you to know the times or dates the Father has set by his own authority. 8 But you will </a:t>
            </a:r>
            <a:r>
              <a:rPr lang="en-US" b="1" i="1" dirty="0"/>
              <a:t>receive power</a:t>
            </a:r>
            <a:r>
              <a:rPr lang="en-US" i="1" dirty="0"/>
              <a:t> when </a:t>
            </a:r>
            <a:r>
              <a:rPr lang="en-US" b="1" i="1" dirty="0"/>
              <a:t>the Holy Spirit comes </a:t>
            </a:r>
            <a:r>
              <a:rPr lang="en-US" b="1" i="1" u="sng" dirty="0"/>
              <a:t>on</a:t>
            </a:r>
            <a:r>
              <a:rPr lang="en-US" b="1" i="1" dirty="0"/>
              <a:t> you</a:t>
            </a:r>
            <a:r>
              <a:rPr lang="en-US" i="1" dirty="0"/>
              <a:t>; and you will be my witnesses in Jerusalem, and in all Judea and Samaria, and to the ends of the earth."</a:t>
            </a:r>
          </a:p>
        </p:txBody>
      </p:sp>
    </p:spTree>
    <p:extLst>
      <p:ext uri="{BB962C8B-B14F-4D97-AF65-F5344CB8AC3E}">
        <p14:creationId xmlns:p14="http://schemas.microsoft.com/office/powerpoint/2010/main" val="4246728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promised POWER to usher in The Kingdom of God!</a:t>
            </a: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a:t>The POWER (</a:t>
            </a:r>
            <a:r>
              <a:rPr lang="en-US" b="1" dirty="0"/>
              <a:t>Mark 9:1</a:t>
            </a:r>
            <a:r>
              <a:rPr lang="en-US" dirty="0"/>
              <a:t>) to usher in the "</a:t>
            </a:r>
            <a:r>
              <a:rPr lang="en-US" b="1" i="1" dirty="0"/>
              <a:t>gift [Jesus'] Father has promised </a:t>
            </a:r>
            <a:r>
              <a:rPr lang="en-US" dirty="0"/>
              <a:t>" (</a:t>
            </a:r>
            <a:r>
              <a:rPr lang="en-US" b="1" dirty="0"/>
              <a:t>Acts 1:3-5</a:t>
            </a:r>
            <a:r>
              <a:rPr lang="en-US" dirty="0"/>
              <a:t> - context: The Kingdom of God) is bestowed by the Baptism with the Holy Spirit (</a:t>
            </a:r>
            <a:r>
              <a:rPr lang="en-US" b="1" dirty="0"/>
              <a:t>Acts 1:7-8</a:t>
            </a:r>
            <a:r>
              <a:rPr lang="en-US" dirty="0" smtClean="0"/>
              <a:t>). The </a:t>
            </a:r>
            <a:r>
              <a:rPr lang="en-US" dirty="0"/>
              <a:t>Baptism with the Holy Spirit then </a:t>
            </a:r>
            <a:r>
              <a:rPr lang="en-US" dirty="0" smtClean="0"/>
              <a:t>is:</a:t>
            </a:r>
          </a:p>
          <a:p>
            <a:pPr marL="571500" indent="-514350">
              <a:buFont typeface="+mj-lt"/>
              <a:buAutoNum type="arabicPeriod"/>
            </a:pPr>
            <a:r>
              <a:rPr lang="en-US" dirty="0" smtClean="0"/>
              <a:t>A </a:t>
            </a:r>
            <a:r>
              <a:rPr lang="en-US" dirty="0"/>
              <a:t>Promise </a:t>
            </a:r>
            <a:r>
              <a:rPr lang="en-US" dirty="0" smtClean="0"/>
              <a:t>(From Christ)</a:t>
            </a:r>
          </a:p>
          <a:p>
            <a:pPr marL="971550" lvl="1" indent="-514350"/>
            <a:r>
              <a:rPr lang="en-US" dirty="0"/>
              <a:t>In </a:t>
            </a:r>
            <a:r>
              <a:rPr lang="en-US" b="1" dirty="0"/>
              <a:t>Mark </a:t>
            </a:r>
            <a:r>
              <a:rPr lang="en-US" b="1" dirty="0" smtClean="0"/>
              <a:t>9:1 </a:t>
            </a:r>
            <a:r>
              <a:rPr lang="en-US" dirty="0" smtClean="0"/>
              <a:t>(Promised that the Kingdom of God will come with Power)</a:t>
            </a:r>
          </a:p>
          <a:p>
            <a:pPr marL="971550" lvl="1" indent="-514350"/>
            <a:r>
              <a:rPr lang="en-US" dirty="0" smtClean="0"/>
              <a:t>In </a:t>
            </a:r>
            <a:r>
              <a:rPr lang="en-US" b="1" dirty="0" smtClean="0"/>
              <a:t>Acts 1:3-5</a:t>
            </a:r>
            <a:r>
              <a:rPr lang="en-US" dirty="0" smtClean="0"/>
              <a:t> (Commanded to wait for “the gift” that has been promised from Jesus’ Father)</a:t>
            </a:r>
          </a:p>
          <a:p>
            <a:pPr marL="971550" lvl="1" indent="-514350"/>
            <a:r>
              <a:rPr lang="en-US" dirty="0" smtClean="0"/>
              <a:t>In </a:t>
            </a:r>
            <a:r>
              <a:rPr lang="en-US" b="1" dirty="0" smtClean="0"/>
              <a:t>Acts 1:7-8</a:t>
            </a:r>
            <a:r>
              <a:rPr lang="en-US" dirty="0"/>
              <a:t> </a:t>
            </a:r>
            <a:r>
              <a:rPr lang="en-US" dirty="0" smtClean="0"/>
              <a:t>(Jesus makes the same promise of power)</a:t>
            </a:r>
            <a:endParaRPr lang="en-US" dirty="0"/>
          </a:p>
        </p:txBody>
      </p:sp>
    </p:spTree>
    <p:extLst>
      <p:ext uri="{BB962C8B-B14F-4D97-AF65-F5344CB8AC3E}">
        <p14:creationId xmlns:p14="http://schemas.microsoft.com/office/powerpoint/2010/main" val="2394089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2. </a:t>
            </a:r>
            <a:r>
              <a:rPr lang="en-US" b="1" u="sng" dirty="0" smtClean="0"/>
              <a:t>Predicted (Prophecy) </a:t>
            </a:r>
            <a:br>
              <a:rPr lang="en-US" b="1" u="sng" dirty="0" smtClean="0"/>
            </a:br>
            <a:r>
              <a:rPr lang="en-US" b="1" u="sng" dirty="0"/>
              <a:t>3. Came without warning.</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Acts 2:1-4</a:t>
            </a:r>
          </a:p>
          <a:p>
            <a:pPr marL="0" indent="0">
              <a:buNone/>
            </a:pPr>
            <a:r>
              <a:rPr lang="en-US" dirty="0"/>
              <a:t>They were not specifically praying for the Baptism of the Holy Spirit.</a:t>
            </a:r>
          </a:p>
          <a:p>
            <a:pPr marL="0" indent="0">
              <a:buNone/>
            </a:pPr>
            <a:r>
              <a:rPr lang="en-US" dirty="0"/>
              <a:t>2:1 When the day of Pentecost came, they were all together in one place. </a:t>
            </a:r>
            <a:endParaRPr lang="en-US" sz="4000" dirty="0"/>
          </a:p>
          <a:p>
            <a:pPr lvl="0"/>
            <a:r>
              <a:rPr lang="en-US" dirty="0"/>
              <a:t>Pentecost - 50 days after the Passover.</a:t>
            </a:r>
            <a:endParaRPr lang="en-US" sz="4000" dirty="0"/>
          </a:p>
          <a:p>
            <a:pPr lvl="1"/>
            <a:r>
              <a:rPr lang="en-US" sz="2000" dirty="0"/>
              <a:t>Passover - Exodus, </a:t>
            </a:r>
            <a:r>
              <a:rPr lang="en-US" dirty="0"/>
              <a:t>angel of death passing over the homes with the blood of the Passover lamb on their doorposts.</a:t>
            </a:r>
          </a:p>
          <a:p>
            <a:pPr lvl="1"/>
            <a:r>
              <a:rPr lang="en-US" dirty="0"/>
              <a:t>Feast that celebrates the first fruits of the harvest.</a:t>
            </a:r>
            <a:endParaRPr lang="en-US" sz="3600" dirty="0"/>
          </a:p>
          <a:p>
            <a:pPr lvl="0"/>
            <a:r>
              <a:rPr lang="en-US" dirty="0"/>
              <a:t>Remember this from the coming of the Kingdom study... </a:t>
            </a:r>
          </a:p>
        </p:txBody>
      </p:sp>
    </p:spTree>
    <p:extLst>
      <p:ext uri="{BB962C8B-B14F-4D97-AF65-F5344CB8AC3E}">
        <p14:creationId xmlns:p14="http://schemas.microsoft.com/office/powerpoint/2010/main" val="108602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Came without warning</a:t>
            </a:r>
            <a:endParaRPr lang="en-US" b="1"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b="1" dirty="0"/>
              <a:t>Acts </a:t>
            </a:r>
            <a:r>
              <a:rPr lang="en-US" b="1" dirty="0" smtClean="0"/>
              <a:t>2:2-4</a:t>
            </a:r>
            <a:endParaRPr lang="en-US" dirty="0"/>
          </a:p>
          <a:p>
            <a:pPr lvl="0"/>
            <a:r>
              <a:rPr lang="en-US" dirty="0" smtClean="0"/>
              <a:t>"They“ = 120.  What </a:t>
            </a:r>
            <a:r>
              <a:rPr lang="en-US" dirty="0"/>
              <a:t>is going on!?  They were not even "praying."  They were together for yet another "</a:t>
            </a:r>
            <a:r>
              <a:rPr lang="en-US" i="1" dirty="0"/>
              <a:t>meeting of the body</a:t>
            </a:r>
            <a:r>
              <a:rPr lang="en-US" dirty="0"/>
              <a:t>."</a:t>
            </a:r>
          </a:p>
          <a:p>
            <a:pPr lvl="0"/>
            <a:r>
              <a:rPr lang="en-US" dirty="0"/>
              <a:t>Blowing of a violent wind.  Tongues of fire separating on them.</a:t>
            </a:r>
          </a:p>
          <a:p>
            <a:pPr lvl="0"/>
            <a:r>
              <a:rPr lang="en-US" dirty="0"/>
              <a:t>Ball of fire on your head.  You know something is happening</a:t>
            </a:r>
            <a:r>
              <a:rPr lang="en-US" dirty="0" smtClean="0"/>
              <a:t>!</a:t>
            </a:r>
          </a:p>
        </p:txBody>
      </p:sp>
    </p:spTree>
    <p:extLst>
      <p:ext uri="{BB962C8B-B14F-4D97-AF65-F5344CB8AC3E}">
        <p14:creationId xmlns:p14="http://schemas.microsoft.com/office/powerpoint/2010/main" val="260197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Upcoming </a:t>
            </a:r>
            <a:r>
              <a:rPr lang="en-US" dirty="0" smtClean="0"/>
              <a:t>Events:</a:t>
            </a:r>
            <a:endParaRPr lang="en-US" i="1" dirty="0"/>
          </a:p>
        </p:txBody>
      </p:sp>
      <p:sp>
        <p:nvSpPr>
          <p:cNvPr id="3" name="Content Placeholder 2"/>
          <p:cNvSpPr>
            <a:spLocks noGrp="1"/>
          </p:cNvSpPr>
          <p:nvPr>
            <p:ph idx="1"/>
          </p:nvPr>
        </p:nvSpPr>
        <p:spPr/>
        <p:txBody>
          <a:bodyPr>
            <a:normAutofit fontScale="47500" lnSpcReduction="20000"/>
          </a:bodyPr>
          <a:lstStyle/>
          <a:p>
            <a:pPr marL="0" indent="0">
              <a:buNone/>
            </a:pPr>
            <a:r>
              <a:rPr lang="en-US" sz="4400" b="1" i="1" dirty="0"/>
              <a:t>This Next Week</a:t>
            </a:r>
            <a:endParaRPr lang="en-US" sz="4400" b="1" u="sng" dirty="0" smtClean="0"/>
          </a:p>
          <a:p>
            <a:pPr marL="0" indent="0">
              <a:buNone/>
            </a:pPr>
            <a:r>
              <a:rPr lang="en-US" b="1" u="sng" dirty="0" smtClean="0"/>
              <a:t>9/13 </a:t>
            </a:r>
            <a:r>
              <a:rPr lang="en-US" b="1" u="sng" dirty="0" smtClean="0"/>
              <a:t>Saturday</a:t>
            </a:r>
          </a:p>
          <a:p>
            <a:r>
              <a:rPr lang="en-US" b="1" dirty="0" smtClean="0"/>
              <a:t>10:30AM</a:t>
            </a:r>
            <a:r>
              <a:rPr lang="en-US" dirty="0" smtClean="0"/>
              <a:t> – First Principles Session #9: The Miraculous Gifts of the Holy Spirit</a:t>
            </a:r>
          </a:p>
          <a:p>
            <a:pPr marL="0" indent="0">
              <a:buNone/>
            </a:pPr>
            <a:r>
              <a:rPr lang="en-US" b="1" u="sng" dirty="0" smtClean="0"/>
              <a:t>9/14 </a:t>
            </a:r>
            <a:r>
              <a:rPr lang="en-US" b="1" u="sng" dirty="0" smtClean="0"/>
              <a:t>Sunday</a:t>
            </a:r>
          </a:p>
          <a:p>
            <a:r>
              <a:rPr lang="en-US" b="1" dirty="0" smtClean="0"/>
              <a:t>10:00AM</a:t>
            </a:r>
            <a:r>
              <a:rPr lang="en-US" dirty="0" smtClean="0"/>
              <a:t> - Church Service @ SDA</a:t>
            </a:r>
          </a:p>
          <a:p>
            <a:pPr marL="0" indent="0">
              <a:buNone/>
            </a:pPr>
            <a:r>
              <a:rPr lang="en-US" b="1" u="sng" dirty="0" smtClean="0"/>
              <a:t>9/17 </a:t>
            </a:r>
            <a:r>
              <a:rPr lang="en-US" b="1" u="sng" dirty="0" smtClean="0"/>
              <a:t>Wednesday </a:t>
            </a:r>
          </a:p>
          <a:p>
            <a:r>
              <a:rPr lang="en-US" b="1" dirty="0" smtClean="0"/>
              <a:t>7:30PM</a:t>
            </a:r>
            <a:r>
              <a:rPr lang="en-US" dirty="0" smtClean="0"/>
              <a:t> – Women’s Midweek </a:t>
            </a:r>
            <a:r>
              <a:rPr lang="en-US" b="1" dirty="0" smtClean="0"/>
              <a:t>&amp;</a:t>
            </a:r>
            <a:r>
              <a:rPr lang="en-US" dirty="0" smtClean="0"/>
              <a:t> First Principles Session #10 (The Church)</a:t>
            </a:r>
            <a:endParaRPr lang="en-US" dirty="0"/>
          </a:p>
          <a:p>
            <a:pPr marL="0" indent="0">
              <a:buNone/>
            </a:pPr>
            <a:endParaRPr lang="en-US" b="1" dirty="0" smtClean="0"/>
          </a:p>
          <a:p>
            <a:pPr marL="0" indent="0">
              <a:buNone/>
            </a:pPr>
            <a:r>
              <a:rPr lang="en-US" sz="4400" b="1" i="1" dirty="0" smtClean="0"/>
              <a:t>Later This Month</a:t>
            </a:r>
            <a:endParaRPr lang="en-US" sz="4400" b="1" i="1" dirty="0" smtClean="0"/>
          </a:p>
          <a:p>
            <a:pPr marL="0" indent="0">
              <a:buNone/>
            </a:pPr>
            <a:r>
              <a:rPr lang="en-US" b="1" u="sng" dirty="0" smtClean="0"/>
              <a:t>9/20 Saturday </a:t>
            </a:r>
          </a:p>
          <a:p>
            <a:r>
              <a:rPr lang="en-US" dirty="0" smtClean="0"/>
              <a:t>9AM – 2PM </a:t>
            </a:r>
            <a:r>
              <a:rPr lang="en-US" dirty="0" err="1" smtClean="0"/>
              <a:t>Mercyworldwide</a:t>
            </a:r>
            <a:r>
              <a:rPr lang="en-US" dirty="0" smtClean="0"/>
              <a:t> Blood drive! (No First </a:t>
            </a:r>
            <a:r>
              <a:rPr lang="en-US" dirty="0" err="1" smtClean="0"/>
              <a:t>PrincipleS</a:t>
            </a:r>
            <a:r>
              <a:rPr lang="en-US" dirty="0" smtClean="0"/>
              <a:t>)</a:t>
            </a:r>
          </a:p>
          <a:p>
            <a:pPr marL="0" indent="0">
              <a:buNone/>
            </a:pPr>
            <a:r>
              <a:rPr lang="en-US" b="1" u="sng" dirty="0" smtClean="0"/>
              <a:t>9/25 Wednesday</a:t>
            </a:r>
          </a:p>
          <a:p>
            <a:r>
              <a:rPr lang="en-US" dirty="0" smtClean="0"/>
              <a:t>7:30PM First Principles FINAL EXAM</a:t>
            </a:r>
            <a:endParaRPr lang="en-US" dirty="0" smtClean="0"/>
          </a:p>
          <a:p>
            <a:pPr marL="0" indent="0">
              <a:buNone/>
            </a:pPr>
            <a:r>
              <a:rPr lang="en-US" b="1" u="sng" dirty="0" smtClean="0"/>
              <a:t>9/27 Saturday</a:t>
            </a:r>
          </a:p>
          <a:p>
            <a:r>
              <a:rPr lang="en-US" dirty="0" smtClean="0"/>
              <a:t>Tagging for Special Missions Contribution!</a:t>
            </a:r>
          </a:p>
          <a:p>
            <a:pPr marL="0" indent="0">
              <a:buNone/>
            </a:pPr>
            <a:r>
              <a:rPr lang="en-US" b="1" u="sng" dirty="0" smtClean="0"/>
              <a:t>9/28 Sunday</a:t>
            </a:r>
          </a:p>
          <a:p>
            <a:r>
              <a:rPr lang="en-US" dirty="0" smtClean="0"/>
              <a:t>House Church Services!</a:t>
            </a:r>
          </a:p>
          <a:p>
            <a:pPr marL="0" indent="0">
              <a:buNone/>
            </a:pPr>
            <a:endParaRPr lang="en-US" dirty="0" smtClean="0"/>
          </a:p>
          <a:p>
            <a:pPr marL="0" indent="0">
              <a:buNone/>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Languages</a:t>
            </a:r>
            <a:br>
              <a:rPr lang="en-US" b="1" dirty="0" smtClean="0"/>
            </a:br>
            <a:r>
              <a:rPr lang="en-US" b="1" dirty="0" smtClean="0"/>
              <a:t>Other Tongues = Known Languages</a:t>
            </a:r>
            <a:endParaRPr lang="en-US" b="1" dirty="0"/>
          </a:p>
        </p:txBody>
      </p:sp>
      <p:sp>
        <p:nvSpPr>
          <p:cNvPr id="3" name="Content Placeholder 2"/>
          <p:cNvSpPr>
            <a:spLocks noGrp="1"/>
          </p:cNvSpPr>
          <p:nvPr>
            <p:ph idx="1"/>
          </p:nvPr>
        </p:nvSpPr>
        <p:spPr/>
        <p:txBody>
          <a:bodyPr>
            <a:normAutofit/>
          </a:bodyPr>
          <a:lstStyle/>
          <a:p>
            <a:pPr marL="0" lvl="0" indent="0">
              <a:buNone/>
            </a:pPr>
            <a:r>
              <a:rPr lang="en-US" b="1" i="1" dirty="0" smtClean="0"/>
              <a:t>"...</a:t>
            </a:r>
            <a:r>
              <a:rPr lang="en-US" b="1" i="1" dirty="0"/>
              <a:t>filled with the Holy Spirit and began to speak in </a:t>
            </a:r>
            <a:r>
              <a:rPr lang="en-US" b="1" i="1" u="sng" dirty="0"/>
              <a:t>other tongues</a:t>
            </a:r>
            <a:r>
              <a:rPr lang="en-US" b="1" i="1" dirty="0"/>
              <a:t> as the Spirit enabled them. "</a:t>
            </a:r>
            <a:r>
              <a:rPr lang="en-US" dirty="0"/>
              <a:t> </a:t>
            </a:r>
            <a:r>
              <a:rPr lang="en-US" b="1" dirty="0"/>
              <a:t>Acts 2:4</a:t>
            </a:r>
          </a:p>
          <a:p>
            <a:r>
              <a:rPr lang="en-US" dirty="0"/>
              <a:t>Let the bible interpret the bible here</a:t>
            </a:r>
            <a:r>
              <a:rPr lang="en-US" dirty="0" smtClean="0"/>
              <a:t>!</a:t>
            </a:r>
          </a:p>
          <a:p>
            <a:pPr marL="0" indent="0">
              <a:buNone/>
            </a:pPr>
            <a:r>
              <a:rPr lang="en-US" b="1" dirty="0"/>
              <a:t>Acts </a:t>
            </a:r>
            <a:r>
              <a:rPr lang="en-US" b="1" dirty="0" smtClean="0"/>
              <a:t>2:5-6</a:t>
            </a:r>
            <a:r>
              <a:rPr lang="en-US" dirty="0"/>
              <a:t> </a:t>
            </a:r>
            <a:r>
              <a:rPr lang="en-US" b="1" i="1" dirty="0" smtClean="0"/>
              <a:t>“…because </a:t>
            </a:r>
            <a:r>
              <a:rPr lang="en-US" b="1" i="1" dirty="0"/>
              <a:t>each one heard them speaking in his </a:t>
            </a:r>
            <a:r>
              <a:rPr lang="en-US" b="1" i="1" u="sng" dirty="0"/>
              <a:t>own language</a:t>
            </a:r>
            <a:r>
              <a:rPr lang="en-US" b="1" i="1" dirty="0" smtClean="0"/>
              <a:t>.”</a:t>
            </a:r>
            <a:endParaRPr lang="en-US" b="1" i="1" dirty="0"/>
          </a:p>
          <a:p>
            <a:pPr lvl="0"/>
            <a:r>
              <a:rPr lang="en-US" dirty="0"/>
              <a:t>Tongues in the bible, ability to speak known languages without studying them!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9880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5. Purpose: </a:t>
            </a:r>
            <a:br>
              <a:rPr lang="en-US" b="1" u="sng" dirty="0" smtClean="0"/>
            </a:br>
            <a:r>
              <a:rPr lang="en-US" b="1" u="sng" dirty="0" smtClean="0"/>
              <a:t>To usher in the Kingdom with Power</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Acts 2:6-18</a:t>
            </a:r>
            <a:endParaRPr lang="en-US" dirty="0"/>
          </a:p>
          <a:p>
            <a:pPr marL="0" lvl="0" indent="0">
              <a:buNone/>
            </a:pPr>
            <a:r>
              <a:rPr lang="en-US" i="1" dirty="0"/>
              <a:t>Understand from the Kingdom study, this is how the kingdom is ushered in.</a:t>
            </a:r>
          </a:p>
          <a:p>
            <a:pPr lvl="0"/>
            <a:r>
              <a:rPr lang="en-US" dirty="0"/>
              <a:t>Not the last days of humankind, but "the last days of the temple" the "last days" of the ceremony, the temple, and the physical nation of Israel, obliterated by Titus in 70 AD</a:t>
            </a:r>
            <a:endParaRPr lang="en-US" sz="4000" dirty="0"/>
          </a:p>
          <a:p>
            <a:pPr lvl="1"/>
            <a:r>
              <a:rPr lang="en-US" dirty="0"/>
              <a:t>New Kingdom, spiritual "Israel."  </a:t>
            </a:r>
            <a:r>
              <a:rPr lang="en-US" b="1" dirty="0"/>
              <a:t>Luke 17:20-21</a:t>
            </a:r>
            <a:endParaRPr lang="en-US" sz="3600" b="1" dirty="0"/>
          </a:p>
          <a:p>
            <a:pPr lvl="0"/>
            <a:r>
              <a:rPr lang="en-US" dirty="0"/>
              <a:t>Because of the </a:t>
            </a:r>
            <a:r>
              <a:rPr lang="en-US" dirty="0" smtClean="0"/>
              <a:t>sound of the violent wind, </a:t>
            </a:r>
            <a:r>
              <a:rPr lang="en-US" dirty="0"/>
              <a:t>and the power </a:t>
            </a:r>
            <a:r>
              <a:rPr lang="en-US" dirty="0" smtClean="0"/>
              <a:t>given at the baptism </a:t>
            </a:r>
            <a:r>
              <a:rPr lang="en-US" dirty="0"/>
              <a:t>of the </a:t>
            </a:r>
            <a:r>
              <a:rPr lang="en-US" dirty="0" smtClean="0"/>
              <a:t>Holy Spirit, they go </a:t>
            </a:r>
            <a:r>
              <a:rPr lang="en-US" dirty="0"/>
              <a:t>out preach in these </a:t>
            </a:r>
            <a:r>
              <a:rPr lang="en-US" b="1" u="sng" dirty="0"/>
              <a:t>other languages</a:t>
            </a:r>
            <a:r>
              <a:rPr lang="en-US" dirty="0"/>
              <a:t> and it draws a huge crowd! </a:t>
            </a:r>
          </a:p>
          <a:p>
            <a:pPr lvl="0"/>
            <a:r>
              <a:rPr lang="en-US" dirty="0"/>
              <a:t>When the crowd gathers – who stands up? Peter – he talks about Jesus' death burial and resurrection</a:t>
            </a:r>
            <a:r>
              <a:rPr lang="en-US" dirty="0" smtClean="0"/>
              <a:t>. (Acts 2:24) and he has the </a:t>
            </a:r>
            <a:r>
              <a:rPr lang="en-US" b="1" i="1" dirty="0" smtClean="0"/>
              <a:t>Keys.</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1084828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Acts 2 Characteristics (Summary)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Acts </a:t>
            </a:r>
            <a:r>
              <a:rPr lang="en-US" b="1" dirty="0" smtClean="0"/>
              <a:t>2:36-38</a:t>
            </a:r>
            <a:r>
              <a:rPr lang="en-US" dirty="0" smtClean="0"/>
              <a:t> &amp; </a:t>
            </a:r>
            <a:r>
              <a:rPr lang="en-US" b="1" dirty="0"/>
              <a:t>Acts </a:t>
            </a:r>
            <a:r>
              <a:rPr lang="en-US" b="1" dirty="0" smtClean="0"/>
              <a:t>2:41</a:t>
            </a:r>
          </a:p>
          <a:p>
            <a:pPr marL="0" indent="0">
              <a:buNone/>
            </a:pPr>
            <a:r>
              <a:rPr lang="en-US" b="1" dirty="0"/>
              <a:t>First occasion of the Baptism of the Holy Spirit (Acts 2) </a:t>
            </a:r>
            <a:endParaRPr lang="en-US" dirty="0"/>
          </a:p>
          <a:p>
            <a:pPr marL="0" indent="0">
              <a:buNone/>
            </a:pPr>
            <a:r>
              <a:rPr lang="en-US" dirty="0"/>
              <a:t>1 - Promise from Jesus.  (Acts 1:4-5)</a:t>
            </a:r>
          </a:p>
          <a:p>
            <a:pPr marL="0" indent="0">
              <a:buNone/>
            </a:pPr>
            <a:r>
              <a:rPr lang="en-US" dirty="0"/>
              <a:t>2 - Predicted, a fulfillment of the prophecy of Joel.  Acts 2:17.</a:t>
            </a:r>
          </a:p>
          <a:p>
            <a:pPr lvl="1"/>
            <a:r>
              <a:rPr lang="en-US" dirty="0"/>
              <a:t>Important, must understand, it is not a command.  A promise and a prediction/prophecy.</a:t>
            </a:r>
          </a:p>
          <a:p>
            <a:pPr marL="0" indent="0">
              <a:buNone/>
            </a:pPr>
            <a:r>
              <a:rPr lang="en-US" dirty="0"/>
              <a:t>3 - Came without warning.  </a:t>
            </a:r>
          </a:p>
          <a:p>
            <a:pPr lvl="1"/>
            <a:r>
              <a:rPr lang="en-US" dirty="0"/>
              <a:t>Some believe you pray, then Holy Spirit comes on you...they were not in control and not expecting this.</a:t>
            </a:r>
          </a:p>
          <a:p>
            <a:pPr marL="0" indent="0">
              <a:buNone/>
            </a:pPr>
            <a:r>
              <a:rPr lang="en-US" dirty="0"/>
              <a:t>4 - The ability to speak in </a:t>
            </a:r>
            <a:r>
              <a:rPr lang="en-US" dirty="0" smtClean="0"/>
              <a:t>real, identifiable, </a:t>
            </a:r>
            <a:r>
              <a:rPr lang="en-US" dirty="0"/>
              <a:t>languages.</a:t>
            </a:r>
          </a:p>
          <a:p>
            <a:pPr marL="0" indent="0">
              <a:buNone/>
            </a:pPr>
            <a:r>
              <a:rPr lang="en-US" dirty="0"/>
              <a:t>5 – It’s purpose, as we studied about before, is that it would usher in the Kingdom of God with Power.  </a:t>
            </a:r>
            <a:r>
              <a:rPr lang="en-US" b="1" dirty="0"/>
              <a:t>Mark 9:1</a:t>
            </a:r>
            <a:r>
              <a:rPr lang="en-US" dirty="0"/>
              <a:t>, </a:t>
            </a:r>
            <a:r>
              <a:rPr lang="en-US" dirty="0" smtClean="0"/>
              <a:t>and </a:t>
            </a:r>
            <a:r>
              <a:rPr lang="en-US" b="1" dirty="0" smtClean="0"/>
              <a:t>Luke </a:t>
            </a:r>
            <a:r>
              <a:rPr lang="en-US" b="1" dirty="0"/>
              <a:t>24:49</a:t>
            </a:r>
          </a:p>
          <a:p>
            <a:pPr lvl="1"/>
            <a:r>
              <a:rPr lang="en-US" b="1" i="1" dirty="0" smtClean="0"/>
              <a:t>“I </a:t>
            </a:r>
            <a:r>
              <a:rPr lang="en-US" b="1" i="1" dirty="0"/>
              <a:t>am going to send you what my Father has promised; but stay in the city until you have been clothed with power from on high.” </a:t>
            </a:r>
            <a:endParaRPr lang="en-US" dirty="0"/>
          </a:p>
          <a:p>
            <a:pPr marL="0" indent="0">
              <a:buNone/>
            </a:pPr>
            <a:endParaRPr lang="en-US" b="1" dirty="0" smtClean="0"/>
          </a:p>
        </p:txBody>
      </p:sp>
    </p:spTree>
    <p:extLst>
      <p:ext uri="{BB962C8B-B14F-4D97-AF65-F5344CB8AC3E}">
        <p14:creationId xmlns:p14="http://schemas.microsoft.com/office/powerpoint/2010/main" val="144952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Acts 2:17</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God was going to pour out his Spirit to the Jews...this </a:t>
            </a:r>
            <a:r>
              <a:rPr lang="en-US" dirty="0" smtClean="0"/>
              <a:t>the Jews understood.  They expected the prophecies and promises fulfilled.</a:t>
            </a:r>
            <a:endParaRPr lang="en-US" dirty="0"/>
          </a:p>
          <a:p>
            <a:pPr lvl="0"/>
            <a:r>
              <a:rPr lang="en-US" dirty="0"/>
              <a:t>However, what about the </a:t>
            </a:r>
            <a:r>
              <a:rPr lang="en-US" dirty="0" smtClean="0"/>
              <a:t>Gentiles?</a:t>
            </a:r>
          </a:p>
          <a:p>
            <a:pPr lvl="1"/>
            <a:r>
              <a:rPr lang="en-US" dirty="0" smtClean="0"/>
              <a:t>God </a:t>
            </a:r>
            <a:r>
              <a:rPr lang="en-US" dirty="0"/>
              <a:t>knew the Jews needed to be shown that </a:t>
            </a:r>
            <a:r>
              <a:rPr lang="en-US" dirty="0" smtClean="0"/>
              <a:t>the Gentiles were to be a </a:t>
            </a:r>
            <a:r>
              <a:rPr lang="en-US" dirty="0"/>
              <a:t>part of this same promise.</a:t>
            </a:r>
          </a:p>
          <a:p>
            <a:pPr lvl="1"/>
            <a:r>
              <a:rPr lang="en-US" dirty="0"/>
              <a:t>This brings us to our second instance of the Baptism </a:t>
            </a:r>
            <a:r>
              <a:rPr lang="en-US" b="1" dirty="0"/>
              <a:t>with</a:t>
            </a:r>
            <a:r>
              <a:rPr lang="en-US" dirty="0"/>
              <a:t> the Holy Spirit.</a:t>
            </a:r>
          </a:p>
          <a:p>
            <a:pPr lvl="1"/>
            <a:r>
              <a:rPr lang="en-US" dirty="0" smtClean="0"/>
              <a:t>But </a:t>
            </a:r>
            <a:r>
              <a:rPr lang="en-US" dirty="0"/>
              <a:t>now the Holy Spirit </a:t>
            </a:r>
            <a:r>
              <a:rPr lang="en-US" dirty="0" smtClean="0"/>
              <a:t>would not only be poured </a:t>
            </a:r>
            <a:r>
              <a:rPr lang="en-US" dirty="0"/>
              <a:t>on God's special </a:t>
            </a:r>
            <a:r>
              <a:rPr lang="en-US" dirty="0" smtClean="0"/>
              <a:t>leaders - </a:t>
            </a:r>
            <a:r>
              <a:rPr lang="en-US" dirty="0"/>
              <a:t>but </a:t>
            </a:r>
            <a:r>
              <a:rPr lang="en-US" dirty="0" smtClean="0"/>
              <a:t>it’s now going </a:t>
            </a:r>
            <a:r>
              <a:rPr lang="en-US" dirty="0"/>
              <a:t>to be on all </a:t>
            </a:r>
            <a:r>
              <a:rPr lang="en-US" dirty="0" smtClean="0"/>
              <a:t>people (all Jews)...and also </a:t>
            </a:r>
            <a:r>
              <a:rPr lang="en-US" dirty="0"/>
              <a:t>on the </a:t>
            </a:r>
            <a:r>
              <a:rPr lang="en-US" dirty="0" smtClean="0"/>
              <a:t>(Jewish) women...</a:t>
            </a:r>
            <a:endParaRPr lang="en-US" dirty="0"/>
          </a:p>
          <a:p>
            <a:pPr lvl="0"/>
            <a:r>
              <a:rPr lang="en-US" dirty="0" smtClean="0"/>
              <a:t>The Jews </a:t>
            </a:r>
            <a:r>
              <a:rPr lang="en-US" dirty="0"/>
              <a:t>still did not understand - God had to usher in the Kingdom for the </a:t>
            </a:r>
            <a:r>
              <a:rPr lang="en-US" dirty="0" smtClean="0"/>
              <a:t>Gentiles the same way so they would!</a:t>
            </a:r>
            <a:endParaRPr lang="en-US" dirty="0"/>
          </a:p>
          <a:p>
            <a:pPr marL="0" indent="0">
              <a:buNone/>
            </a:pPr>
            <a:endParaRPr lang="en-US" dirty="0"/>
          </a:p>
        </p:txBody>
      </p:sp>
    </p:spTree>
    <p:extLst>
      <p:ext uri="{BB962C8B-B14F-4D97-AF65-F5344CB8AC3E}">
        <p14:creationId xmlns:p14="http://schemas.microsoft.com/office/powerpoint/2010/main" val="886192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Acts </a:t>
            </a:r>
            <a:r>
              <a:rPr lang="en-US" b="1" u="sng" dirty="0" smtClean="0"/>
              <a:t>10:1-8</a:t>
            </a:r>
            <a:endParaRPr lang="en-US"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marL="0" indent="0">
              <a:buNone/>
            </a:pPr>
            <a:r>
              <a:rPr lang="en-US" b="1" dirty="0"/>
              <a:t>Acts 10:1-2</a:t>
            </a:r>
            <a:endParaRPr lang="en-US" dirty="0"/>
          </a:p>
          <a:p>
            <a:r>
              <a:rPr lang="en-US" dirty="0" smtClean="0"/>
              <a:t>This </a:t>
            </a:r>
            <a:r>
              <a:rPr lang="en-US" dirty="0"/>
              <a:t>guy is a total gentile.  Roman.  Centurion, in charge of 100 guys.</a:t>
            </a:r>
          </a:p>
          <a:p>
            <a:pPr lvl="0"/>
            <a:r>
              <a:rPr lang="en-US" dirty="0" smtClean="0"/>
              <a:t>Sometimes </a:t>
            </a:r>
            <a:r>
              <a:rPr lang="en-US" dirty="0"/>
              <a:t>we get confused about who is saved and who is lost.</a:t>
            </a:r>
          </a:p>
          <a:p>
            <a:pPr lvl="0"/>
            <a:r>
              <a:rPr lang="en-US" dirty="0"/>
              <a:t>There are people who are God-fearing, devout, give generously, and pray to God regularly...but they are </a:t>
            </a:r>
            <a:r>
              <a:rPr lang="en-US" b="1" dirty="0"/>
              <a:t>NOT SAVED</a:t>
            </a:r>
            <a:r>
              <a:rPr lang="en-US" dirty="0"/>
              <a:t>.</a:t>
            </a:r>
          </a:p>
          <a:p>
            <a:r>
              <a:rPr lang="en-US" dirty="0"/>
              <a:t>God is going to GET them saved, Amen</a:t>
            </a:r>
            <a:r>
              <a:rPr lang="en-US" dirty="0" smtClean="0"/>
              <a:t>.</a:t>
            </a:r>
          </a:p>
          <a:p>
            <a:pPr marL="0" indent="0">
              <a:buNone/>
            </a:pPr>
            <a:r>
              <a:rPr lang="en-US" b="1" dirty="0"/>
              <a:t>Acts </a:t>
            </a:r>
            <a:r>
              <a:rPr lang="en-US" b="1" dirty="0" smtClean="0"/>
              <a:t>10:3-8</a:t>
            </a:r>
          </a:p>
          <a:p>
            <a:pPr lvl="0"/>
            <a:r>
              <a:rPr lang="en-US" dirty="0"/>
              <a:t>Really loves God.  Does not know anything about Jesus.  Devout.  God - fearing.  Prays.  Give to the poor. </a:t>
            </a:r>
          </a:p>
          <a:p>
            <a:pPr lvl="0"/>
            <a:r>
              <a:rPr lang="en-US" dirty="0" smtClean="0"/>
              <a:t>Angel!?  I’d be freaked </a:t>
            </a:r>
            <a:r>
              <a:rPr lang="en-US" dirty="0"/>
              <a:t>out </a:t>
            </a:r>
            <a:r>
              <a:rPr lang="en-US" dirty="0" smtClean="0"/>
              <a:t>too if one </a:t>
            </a:r>
            <a:r>
              <a:rPr lang="en-US" dirty="0"/>
              <a:t>visited </a:t>
            </a:r>
            <a:r>
              <a:rPr lang="en-US" dirty="0" smtClean="0"/>
              <a:t>me!  </a:t>
            </a:r>
            <a:r>
              <a:rPr lang="en-US" dirty="0"/>
              <a:t>185,000 </a:t>
            </a:r>
            <a:r>
              <a:rPr lang="en-US" dirty="0" smtClean="0"/>
              <a:t>were taken out in one night by </a:t>
            </a:r>
            <a:r>
              <a:rPr lang="en-US" dirty="0"/>
              <a:t>one angel.  </a:t>
            </a:r>
            <a:r>
              <a:rPr lang="en-US" dirty="0" smtClean="0"/>
              <a:t>Fearsome!</a:t>
            </a:r>
            <a:endParaRPr lang="en-US" dirty="0"/>
          </a:p>
          <a:p>
            <a:pPr lvl="0"/>
            <a:r>
              <a:rPr lang="en-US" dirty="0"/>
              <a:t>God has seen your heart, your prayers, because of that, sent to Joppa, for Peter.  And so he (Cornelius) sets aside three guys, two servants, one </a:t>
            </a:r>
            <a:r>
              <a:rPr lang="en-US" dirty="0" smtClean="0"/>
              <a:t>soldier.  </a:t>
            </a:r>
            <a:r>
              <a:rPr lang="en-US" dirty="0"/>
              <a:t>Go to Joppa and get this guy </a:t>
            </a:r>
            <a:r>
              <a:rPr lang="en-US" dirty="0" smtClean="0"/>
              <a:t>Peter!</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68554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Acts </a:t>
            </a:r>
            <a:r>
              <a:rPr lang="en-US" b="1" u="sng" dirty="0" smtClean="0"/>
              <a:t>10:9-23</a:t>
            </a:r>
            <a:endParaRPr lang="en-US" dirty="0"/>
          </a:p>
        </p:txBody>
      </p:sp>
      <p:sp>
        <p:nvSpPr>
          <p:cNvPr id="3" name="Content Placeholder 2"/>
          <p:cNvSpPr>
            <a:spLocks noGrp="1"/>
          </p:cNvSpPr>
          <p:nvPr>
            <p:ph idx="1"/>
          </p:nvPr>
        </p:nvSpPr>
        <p:spPr>
          <a:xfrm>
            <a:off x="228600" y="1219200"/>
            <a:ext cx="8610600" cy="5334000"/>
          </a:xfrm>
        </p:spPr>
        <p:txBody>
          <a:bodyPr>
            <a:normAutofit fontScale="62500" lnSpcReduction="20000"/>
          </a:bodyPr>
          <a:lstStyle/>
          <a:p>
            <a:pPr marL="0" indent="0">
              <a:buNone/>
            </a:pPr>
            <a:r>
              <a:rPr lang="en-US" b="1" dirty="0"/>
              <a:t>Acts </a:t>
            </a:r>
            <a:r>
              <a:rPr lang="en-US" b="1" dirty="0" smtClean="0"/>
              <a:t>10:9-16</a:t>
            </a:r>
          </a:p>
          <a:p>
            <a:pPr lvl="0"/>
            <a:r>
              <a:rPr lang="en-US" dirty="0"/>
              <a:t>What is in the sheet...bible says it contained 4 footed animals and reptiles, birds...unclean.</a:t>
            </a:r>
          </a:p>
          <a:p>
            <a:pPr lvl="1"/>
            <a:r>
              <a:rPr lang="en-US" dirty="0"/>
              <a:t>Surely not!  </a:t>
            </a:r>
          </a:p>
          <a:p>
            <a:pPr lvl="0"/>
            <a:r>
              <a:rPr lang="en-US" dirty="0"/>
              <a:t>Do not call anything impure that God has made clean.</a:t>
            </a:r>
          </a:p>
          <a:p>
            <a:pPr lvl="0"/>
            <a:r>
              <a:rPr lang="en-US" dirty="0"/>
              <a:t>Sheet comes down from </a:t>
            </a:r>
            <a:r>
              <a:rPr lang="en-US" dirty="0" smtClean="0"/>
              <a:t>heaven again!  </a:t>
            </a:r>
          </a:p>
          <a:p>
            <a:pPr lvl="1"/>
            <a:r>
              <a:rPr lang="en-US" dirty="0" smtClean="0"/>
              <a:t>Peter </a:t>
            </a:r>
            <a:r>
              <a:rPr lang="en-US" dirty="0"/>
              <a:t>get up, kill and </a:t>
            </a:r>
            <a:r>
              <a:rPr lang="en-US" dirty="0" smtClean="0"/>
              <a:t>eat.</a:t>
            </a:r>
          </a:p>
          <a:p>
            <a:pPr marL="0" indent="0">
              <a:buNone/>
            </a:pPr>
            <a:r>
              <a:rPr lang="en-US" b="1" dirty="0" smtClean="0"/>
              <a:t>Acts 10:17</a:t>
            </a:r>
          </a:p>
          <a:p>
            <a:pPr lvl="0"/>
            <a:r>
              <a:rPr lang="en-US" dirty="0" smtClean="0"/>
              <a:t>Peter still </a:t>
            </a:r>
            <a:r>
              <a:rPr lang="en-US" dirty="0"/>
              <a:t>don't get it..."what is going on!?"</a:t>
            </a:r>
          </a:p>
          <a:p>
            <a:pPr lvl="0"/>
            <a:r>
              <a:rPr lang="en-US" dirty="0"/>
              <a:t>God was working one day in </a:t>
            </a:r>
            <a:r>
              <a:rPr lang="en-US" dirty="0" err="1" smtClean="0"/>
              <a:t>Cesarea</a:t>
            </a:r>
            <a:r>
              <a:rPr lang="en-US" dirty="0" smtClean="0"/>
              <a:t> with Cornelius, </a:t>
            </a:r>
            <a:r>
              <a:rPr lang="en-US" dirty="0"/>
              <a:t>another day in Joppa with Peter</a:t>
            </a:r>
            <a:r>
              <a:rPr lang="en-US" dirty="0" smtClean="0"/>
              <a:t>.</a:t>
            </a:r>
          </a:p>
          <a:p>
            <a:pPr marL="0" lvl="0" indent="0">
              <a:buNone/>
            </a:pPr>
            <a:r>
              <a:rPr lang="en-US" b="1" dirty="0" smtClean="0"/>
              <a:t>Acts 10:18-23</a:t>
            </a:r>
          </a:p>
          <a:p>
            <a:pPr lvl="0"/>
            <a:r>
              <a:rPr lang="en-US" dirty="0"/>
              <a:t>This is radical, for a </a:t>
            </a:r>
            <a:r>
              <a:rPr lang="en-US" dirty="0"/>
              <a:t>J</a:t>
            </a:r>
            <a:r>
              <a:rPr lang="en-US" dirty="0" smtClean="0"/>
              <a:t>ew</a:t>
            </a:r>
            <a:r>
              <a:rPr lang="en-US" dirty="0"/>
              <a:t>, he was not to associate with Gentiles...and God forbid, </a:t>
            </a:r>
            <a:r>
              <a:rPr lang="en-US" dirty="0" smtClean="0"/>
              <a:t>have Gentiles </a:t>
            </a:r>
            <a:r>
              <a:rPr lang="en-US" dirty="0"/>
              <a:t>into his house.</a:t>
            </a:r>
          </a:p>
          <a:p>
            <a:pPr lvl="1"/>
            <a:r>
              <a:rPr lang="en-US" dirty="0" smtClean="0"/>
              <a:t>God is clarifying: something has </a:t>
            </a:r>
            <a:r>
              <a:rPr lang="en-US" dirty="0"/>
              <a:t>changed in the will and the covenants of God</a:t>
            </a:r>
            <a:r>
              <a:rPr lang="en-US" dirty="0" smtClean="0"/>
              <a:t>.</a:t>
            </a:r>
          </a:p>
          <a:p>
            <a:r>
              <a:rPr lang="en-US" dirty="0" smtClean="0"/>
              <a:t>What does it mean by “brothers?”  It could only mean Jews </a:t>
            </a:r>
            <a:r>
              <a:rPr lang="en-US" dirty="0"/>
              <a:t>- only kind of converts there </a:t>
            </a:r>
            <a:r>
              <a:rPr lang="en-US" dirty="0" smtClean="0"/>
              <a:t>are</a:t>
            </a:r>
            <a:r>
              <a:rPr lang="en-US" dirty="0"/>
              <a:t> </a:t>
            </a:r>
            <a:r>
              <a:rPr lang="en-US" dirty="0" smtClean="0"/>
              <a:t>at this point!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243604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Acts 10:24-33</a:t>
            </a:r>
            <a:endParaRPr lang="en-US" b="1" dirty="0"/>
          </a:p>
        </p:txBody>
      </p:sp>
      <p:sp>
        <p:nvSpPr>
          <p:cNvPr id="3" name="Content Placeholder 2"/>
          <p:cNvSpPr>
            <a:spLocks noGrp="1"/>
          </p:cNvSpPr>
          <p:nvPr>
            <p:ph idx="1"/>
          </p:nvPr>
        </p:nvSpPr>
        <p:spPr>
          <a:xfrm>
            <a:off x="304800" y="1600200"/>
            <a:ext cx="8458200" cy="4876800"/>
          </a:xfrm>
        </p:spPr>
        <p:txBody>
          <a:bodyPr>
            <a:normAutofit fontScale="77500" lnSpcReduction="20000"/>
          </a:bodyPr>
          <a:lstStyle/>
          <a:p>
            <a:pPr marL="0" indent="0">
              <a:buNone/>
            </a:pPr>
            <a:r>
              <a:rPr lang="en-US" b="1" dirty="0"/>
              <a:t>Acts 10:24-25</a:t>
            </a:r>
            <a:endParaRPr lang="en-US" dirty="0"/>
          </a:p>
          <a:p>
            <a:r>
              <a:rPr lang="en-US" dirty="0"/>
              <a:t>He was fired up, wanted his relatives to hear and his close friends to heart, the message of God.</a:t>
            </a:r>
          </a:p>
          <a:p>
            <a:pPr marL="0" indent="0">
              <a:buNone/>
            </a:pPr>
            <a:r>
              <a:rPr lang="en-US" b="1" dirty="0"/>
              <a:t>Acts 10:25-26</a:t>
            </a:r>
            <a:endParaRPr lang="en-US" dirty="0"/>
          </a:p>
          <a:p>
            <a:r>
              <a:rPr lang="en-US" dirty="0"/>
              <a:t>There are some that consider Peter to be the first Pope.  </a:t>
            </a:r>
            <a:r>
              <a:rPr lang="en-US" dirty="0" smtClean="0"/>
              <a:t>Homage?  Reverence?  Original </a:t>
            </a:r>
            <a:r>
              <a:rPr lang="en-US" dirty="0"/>
              <a:t>Peter says don't, get </a:t>
            </a:r>
            <a:r>
              <a:rPr lang="en-US" dirty="0" smtClean="0"/>
              <a:t>up!</a:t>
            </a:r>
          </a:p>
          <a:p>
            <a:pPr marL="0" indent="0">
              <a:buNone/>
            </a:pPr>
            <a:r>
              <a:rPr lang="en-US" b="1" dirty="0"/>
              <a:t>Acts 10:27-29</a:t>
            </a:r>
            <a:endParaRPr lang="en-US" dirty="0"/>
          </a:p>
          <a:p>
            <a:r>
              <a:rPr lang="en-US" dirty="0"/>
              <a:t>Peter finally understands.</a:t>
            </a:r>
          </a:p>
          <a:p>
            <a:pPr marL="0" indent="0">
              <a:buNone/>
            </a:pPr>
            <a:r>
              <a:rPr lang="en-US" b="1" dirty="0"/>
              <a:t>Acts 10:30-33</a:t>
            </a:r>
            <a:endParaRPr lang="en-US" dirty="0"/>
          </a:p>
          <a:p>
            <a:pPr lvl="0"/>
            <a:r>
              <a:rPr lang="en-US" dirty="0"/>
              <a:t>Here is Peter - broken the most radical law...Gentiles in his home, now he's in their home...</a:t>
            </a:r>
          </a:p>
          <a:p>
            <a:pPr lvl="0"/>
            <a:r>
              <a:rPr lang="en-US" dirty="0"/>
              <a:t>He asks them..."why have you sent for me!?"</a:t>
            </a:r>
          </a:p>
          <a:p>
            <a:pPr lvl="0"/>
            <a:r>
              <a:rPr lang="en-US" dirty="0"/>
              <a:t>Now, the Angel said...you have something to tell us.</a:t>
            </a:r>
          </a:p>
          <a:p>
            <a:pPr marL="0" lvl="0" indent="0">
              <a:buNone/>
            </a:pPr>
            <a:endParaRPr lang="en-US" dirty="0" smtClean="0"/>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57539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t>Acts </a:t>
            </a:r>
            <a:r>
              <a:rPr lang="en-US" b="1" dirty="0" smtClean="0"/>
              <a:t>10:34-48</a:t>
            </a:r>
            <a:endParaRPr lang="en-US" dirty="0"/>
          </a:p>
        </p:txBody>
      </p:sp>
      <p:sp>
        <p:nvSpPr>
          <p:cNvPr id="3" name="Content Placeholder 2"/>
          <p:cNvSpPr>
            <a:spLocks noGrp="1"/>
          </p:cNvSpPr>
          <p:nvPr>
            <p:ph idx="1"/>
          </p:nvPr>
        </p:nvSpPr>
        <p:spPr>
          <a:xfrm>
            <a:off x="228600" y="838200"/>
            <a:ext cx="8610600" cy="5715000"/>
          </a:xfrm>
        </p:spPr>
        <p:txBody>
          <a:bodyPr>
            <a:normAutofit fontScale="77500" lnSpcReduction="20000"/>
          </a:bodyPr>
          <a:lstStyle/>
          <a:p>
            <a:r>
              <a:rPr lang="en-US" dirty="0" smtClean="0"/>
              <a:t>Peter </a:t>
            </a:r>
            <a:r>
              <a:rPr lang="en-US" dirty="0"/>
              <a:t>preaching about Jesus.  He comes to a full revelation - Jesus died for the entire world, Jew and Gentile!  Incredible.  </a:t>
            </a:r>
            <a:endParaRPr lang="en-US" sz="4000" dirty="0"/>
          </a:p>
          <a:p>
            <a:r>
              <a:rPr lang="en-US" dirty="0"/>
              <a:t>Get's through his introduction verse 44 While Peter was still speaking these words, the Holy Spirit came on all who heard the message.</a:t>
            </a:r>
            <a:endParaRPr lang="en-US" sz="4000" dirty="0"/>
          </a:p>
          <a:p>
            <a:pPr lvl="1"/>
            <a:r>
              <a:rPr lang="en-US" dirty="0"/>
              <a:t>Was he done?  What happens!?  Boom!  Another baptism of the Holy Spirit</a:t>
            </a:r>
            <a:endParaRPr lang="en-US" sz="3600" dirty="0"/>
          </a:p>
          <a:p>
            <a:pPr lvl="1"/>
            <a:r>
              <a:rPr lang="en-US" dirty="0"/>
              <a:t>Circumcised believers (brothers, who were Jews) - </a:t>
            </a:r>
            <a:r>
              <a:rPr lang="en-US" dirty="0" err="1"/>
              <a:t>astonshied</a:t>
            </a:r>
            <a:r>
              <a:rPr lang="en-US" dirty="0"/>
              <a:t>, even the H.S. poured out even on the Gentiles.</a:t>
            </a:r>
            <a:endParaRPr lang="en-US" sz="3600" dirty="0"/>
          </a:p>
          <a:p>
            <a:pPr lvl="0"/>
            <a:r>
              <a:rPr lang="en-US" dirty="0"/>
              <a:t>Peter </a:t>
            </a:r>
            <a:r>
              <a:rPr lang="en-US" dirty="0" smtClean="0"/>
              <a:t>– can anyone </a:t>
            </a:r>
            <a:r>
              <a:rPr lang="en-US" dirty="0"/>
              <a:t>keep these people from being </a:t>
            </a:r>
            <a:r>
              <a:rPr lang="en-US" dirty="0" smtClean="0"/>
              <a:t>baptized!? </a:t>
            </a:r>
          </a:p>
          <a:p>
            <a:pPr lvl="1"/>
            <a:r>
              <a:rPr lang="en-US" dirty="0" smtClean="0"/>
              <a:t>They </a:t>
            </a:r>
            <a:r>
              <a:rPr lang="en-US" dirty="0"/>
              <a:t>got the Holy Spirit...just like </a:t>
            </a:r>
            <a:r>
              <a:rPr lang="en-US" dirty="0" smtClean="0"/>
              <a:t>“we did!”  When did they get it and speak in other languages?  </a:t>
            </a:r>
            <a:r>
              <a:rPr lang="en-US" b="1" dirty="0" smtClean="0"/>
              <a:t>Acts 2.</a:t>
            </a:r>
            <a:endParaRPr lang="en-US" b="1" dirty="0"/>
          </a:p>
          <a:p>
            <a:pPr lvl="0"/>
            <a:r>
              <a:rPr lang="en-US" dirty="0"/>
              <a:t>Jesus commanded them to be water baptized in the name of Jesus Christ.</a:t>
            </a:r>
            <a:endParaRPr lang="en-US" sz="4000" dirty="0"/>
          </a:p>
          <a:p>
            <a:pPr lvl="1"/>
            <a:r>
              <a:rPr lang="en-US" dirty="0"/>
              <a:t>Acts 2:38 </a:t>
            </a:r>
            <a:r>
              <a:rPr lang="en-US" dirty="0" smtClean="0"/>
              <a:t>– why </a:t>
            </a:r>
            <a:r>
              <a:rPr lang="en-US" b="1" i="1" dirty="0" smtClean="0"/>
              <a:t>commanded</a:t>
            </a:r>
            <a:r>
              <a:rPr lang="en-US" dirty="0" smtClean="0"/>
              <a:t> them?  Because baptism is for the forgiveness </a:t>
            </a:r>
            <a:r>
              <a:rPr lang="en-US" dirty="0"/>
              <a:t>of sins, </a:t>
            </a:r>
            <a:r>
              <a:rPr lang="en-US" dirty="0" smtClean="0"/>
              <a:t>&amp; the gift </a:t>
            </a:r>
            <a:r>
              <a:rPr lang="en-US" dirty="0"/>
              <a:t>of </a:t>
            </a:r>
            <a:r>
              <a:rPr lang="en-US" dirty="0" smtClean="0"/>
              <a:t>the (indwelling of the) </a:t>
            </a:r>
            <a:r>
              <a:rPr lang="en-US" dirty="0"/>
              <a:t>Holy </a:t>
            </a:r>
            <a:r>
              <a:rPr lang="en-US" dirty="0" smtClean="0"/>
              <a:t>Spirit.  Right relationship </a:t>
            </a:r>
            <a:r>
              <a:rPr lang="en-US" dirty="0"/>
              <a:t>with God </a:t>
            </a:r>
            <a:r>
              <a:rPr lang="en-US" dirty="0" smtClean="0"/>
              <a:t>begins </a:t>
            </a:r>
            <a:r>
              <a:rPr lang="en-US" dirty="0"/>
              <a:t>when </a:t>
            </a:r>
            <a:r>
              <a:rPr lang="en-US" dirty="0" smtClean="0"/>
              <a:t>you </a:t>
            </a:r>
            <a:r>
              <a:rPr lang="en-US" dirty="0"/>
              <a:t>get </a:t>
            </a:r>
            <a:r>
              <a:rPr lang="en-US" dirty="0" smtClean="0"/>
              <a:t>your </a:t>
            </a:r>
            <a:r>
              <a:rPr lang="en-US" dirty="0"/>
              <a:t>sins forgiven</a:t>
            </a:r>
            <a:r>
              <a:rPr lang="en-US" dirty="0" smtClean="0"/>
              <a:t>!  When the wall of sin separating you from God comes down.</a:t>
            </a:r>
            <a:endParaRPr lang="en-US" sz="3600" dirty="0"/>
          </a:p>
        </p:txBody>
      </p:sp>
    </p:spTree>
    <p:extLst>
      <p:ext uri="{BB962C8B-B14F-4D97-AF65-F5344CB8AC3E}">
        <p14:creationId xmlns:p14="http://schemas.microsoft.com/office/powerpoint/2010/main" val="161391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Comparing These Events:</a:t>
            </a:r>
            <a:r>
              <a:rPr lang="en-US" dirty="0" smtClean="0"/>
              <a:t/>
            </a:r>
            <a:br>
              <a:rPr lang="en-US" dirty="0" smtClean="0"/>
            </a:br>
            <a:r>
              <a:rPr lang="en-US" b="1" dirty="0" smtClean="0"/>
              <a:t>Acts 10 vs. Acts 2</a:t>
            </a:r>
            <a:endParaRPr lang="en-US" b="1" dirty="0"/>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pPr marL="0" indent="0">
              <a:buNone/>
            </a:pPr>
            <a:r>
              <a:rPr lang="en-US" dirty="0"/>
              <a:t>1 - Is this the promise of Jesus</a:t>
            </a:r>
            <a:r>
              <a:rPr lang="en-US" dirty="0" smtClean="0"/>
              <a:t>?  </a:t>
            </a:r>
            <a:r>
              <a:rPr lang="en-US" b="1" i="1" dirty="0" smtClean="0"/>
              <a:t>We </a:t>
            </a:r>
            <a:r>
              <a:rPr lang="en-US" b="1" i="1" dirty="0"/>
              <a:t>don't know yet.  Let's hold on this one.</a:t>
            </a:r>
          </a:p>
          <a:p>
            <a:pPr marL="0" indent="0">
              <a:buNone/>
            </a:pPr>
            <a:r>
              <a:rPr lang="en-US" dirty="0"/>
              <a:t>2 - Does it follow from the </a:t>
            </a:r>
            <a:r>
              <a:rPr lang="en-US" dirty="0" smtClean="0"/>
              <a:t>prophecy? </a:t>
            </a:r>
          </a:p>
          <a:p>
            <a:r>
              <a:rPr lang="en-US" dirty="0"/>
              <a:t>Y</a:t>
            </a:r>
            <a:r>
              <a:rPr lang="en-US" dirty="0" smtClean="0"/>
              <a:t>es</a:t>
            </a:r>
            <a:r>
              <a:rPr lang="en-US" dirty="0"/>
              <a:t>, it does.  (See Acts </a:t>
            </a:r>
            <a:r>
              <a:rPr lang="en-US" dirty="0" smtClean="0"/>
              <a:t>2:17) Even </a:t>
            </a:r>
            <a:r>
              <a:rPr lang="en-US" dirty="0"/>
              <a:t>uses the same verbiage as Acts </a:t>
            </a:r>
            <a:r>
              <a:rPr lang="en-US" dirty="0" smtClean="0"/>
              <a:t>2, </a:t>
            </a:r>
            <a:r>
              <a:rPr lang="en-US" b="1" i="1" dirty="0" smtClean="0"/>
              <a:t>“…the Holy Spirit came on all who heard the message.”</a:t>
            </a:r>
            <a:r>
              <a:rPr lang="en-US" dirty="0" smtClean="0"/>
              <a:t> (Acts 10:44)</a:t>
            </a:r>
            <a:endParaRPr lang="en-US" dirty="0"/>
          </a:p>
          <a:p>
            <a:pPr marL="0" indent="0">
              <a:buNone/>
            </a:pPr>
            <a:r>
              <a:rPr lang="en-US" dirty="0"/>
              <a:t>3 - Comes without </a:t>
            </a:r>
            <a:r>
              <a:rPr lang="en-US" dirty="0" smtClean="0"/>
              <a:t>warning? </a:t>
            </a:r>
          </a:p>
          <a:p>
            <a:r>
              <a:rPr lang="en-US" dirty="0" smtClean="0"/>
              <a:t>Yes, it comes </a:t>
            </a:r>
            <a:r>
              <a:rPr lang="en-US" dirty="0"/>
              <a:t>in the middle of </a:t>
            </a:r>
            <a:r>
              <a:rPr lang="en-US" dirty="0" smtClean="0"/>
              <a:t>Peter’s speech. Not </a:t>
            </a:r>
            <a:r>
              <a:rPr lang="en-US" dirty="0"/>
              <a:t>even Peter knew it would </a:t>
            </a:r>
            <a:r>
              <a:rPr lang="en-US" dirty="0" smtClean="0"/>
              <a:t>happen!</a:t>
            </a:r>
          </a:p>
          <a:p>
            <a:pPr marL="0" indent="0">
              <a:buNone/>
            </a:pPr>
            <a:r>
              <a:rPr lang="en-US" dirty="0" smtClean="0"/>
              <a:t>4 – Was it accompanied </a:t>
            </a:r>
            <a:r>
              <a:rPr lang="en-US" dirty="0"/>
              <a:t>by the ability to speak in other </a:t>
            </a:r>
            <a:r>
              <a:rPr lang="en-US" dirty="0" smtClean="0"/>
              <a:t>languages?  Absolutely</a:t>
            </a:r>
            <a:r>
              <a:rPr lang="en-US" dirty="0"/>
              <a:t>.</a:t>
            </a:r>
          </a:p>
          <a:p>
            <a:pPr marL="0" indent="0">
              <a:buNone/>
            </a:pPr>
            <a:r>
              <a:rPr lang="en-US" dirty="0"/>
              <a:t>5 - Purpose was to usher in the </a:t>
            </a:r>
            <a:r>
              <a:rPr lang="en-US" dirty="0" smtClean="0"/>
              <a:t>Kingdom*</a:t>
            </a:r>
            <a:endParaRPr lang="en-US" dirty="0"/>
          </a:p>
          <a:p>
            <a:r>
              <a:rPr lang="en-US" dirty="0"/>
              <a:t>Give the Jews the faith and understanding that God was ushering in the Kingdom to the Gentiles</a:t>
            </a:r>
            <a:r>
              <a:rPr lang="en-US" dirty="0" smtClean="0"/>
              <a:t>.</a:t>
            </a:r>
            <a:endParaRPr lang="en-US" b="1" dirty="0" smtClean="0"/>
          </a:p>
          <a:p>
            <a:pPr marL="0" indent="0">
              <a:buNone/>
            </a:pPr>
            <a:r>
              <a:rPr lang="en-US" b="1" dirty="0" smtClean="0"/>
              <a:t>Footnotes </a:t>
            </a:r>
            <a:r>
              <a:rPr lang="en-US" b="1" dirty="0"/>
              <a:t>on </a:t>
            </a:r>
            <a:r>
              <a:rPr lang="en-US" b="1" dirty="0" smtClean="0"/>
              <a:t>#5*</a:t>
            </a:r>
            <a:endParaRPr lang="en-US" dirty="0"/>
          </a:p>
          <a:p>
            <a:pPr marL="400050" lvl="1" indent="0">
              <a:buNone/>
            </a:pPr>
            <a:r>
              <a:rPr lang="en-US" dirty="0" smtClean="0"/>
              <a:t>Matthew </a:t>
            </a:r>
            <a:r>
              <a:rPr lang="en-US" dirty="0"/>
              <a:t>16 - who was given the keys</a:t>
            </a:r>
            <a:r>
              <a:rPr lang="en-US" dirty="0" smtClean="0"/>
              <a:t>?  Whose preaching here?  </a:t>
            </a:r>
            <a:r>
              <a:rPr lang="en-US" dirty="0"/>
              <a:t>Peter!</a:t>
            </a:r>
          </a:p>
          <a:p>
            <a:pPr marL="400050" lvl="1" indent="0">
              <a:buNone/>
            </a:pPr>
            <a:r>
              <a:rPr lang="en-US" dirty="0" smtClean="0"/>
              <a:t>Acts </a:t>
            </a:r>
            <a:r>
              <a:rPr lang="en-US" dirty="0"/>
              <a:t>2, Kingdom unlocked for </a:t>
            </a:r>
            <a:r>
              <a:rPr lang="en-US" dirty="0" smtClean="0"/>
              <a:t>Jews by who?  </a:t>
            </a:r>
            <a:r>
              <a:rPr lang="en-US" dirty="0"/>
              <a:t>Peter!</a:t>
            </a:r>
          </a:p>
          <a:p>
            <a:pPr marL="400050" lvl="1" indent="0">
              <a:buNone/>
            </a:pPr>
            <a:r>
              <a:rPr lang="en-US" dirty="0" smtClean="0"/>
              <a:t>Acts </a:t>
            </a:r>
            <a:r>
              <a:rPr lang="en-US" dirty="0"/>
              <a:t>10, Kingdom unlocked for </a:t>
            </a:r>
            <a:r>
              <a:rPr lang="en-US" dirty="0" smtClean="0"/>
              <a:t>Gentiles by who? </a:t>
            </a:r>
            <a:r>
              <a:rPr lang="en-US" dirty="0"/>
              <a:t>Peter</a:t>
            </a:r>
            <a:r>
              <a:rPr lang="en-US" dirty="0" smtClean="0"/>
              <a:t>!</a:t>
            </a:r>
            <a:endParaRPr lang="en-US" dirty="0"/>
          </a:p>
          <a:p>
            <a:pPr marL="0" indent="0">
              <a:buNone/>
            </a:pPr>
            <a:endParaRPr lang="en-US" b="1" i="1" dirty="0" smtClean="0"/>
          </a:p>
          <a:p>
            <a:pPr marL="0" indent="0">
              <a:buNone/>
            </a:pPr>
            <a:r>
              <a:rPr lang="en-US" b="1" i="1" dirty="0" smtClean="0"/>
              <a:t>We </a:t>
            </a:r>
            <a:r>
              <a:rPr lang="en-US" b="1" i="1" dirty="0"/>
              <a:t>see four of the characteristics, we've got to read </a:t>
            </a:r>
            <a:r>
              <a:rPr lang="en-US" b="1" i="1" dirty="0" smtClean="0"/>
              <a:t>on</a:t>
            </a:r>
            <a:r>
              <a:rPr lang="en-US" b="1" i="1" dirty="0"/>
              <a:t> </a:t>
            </a:r>
            <a:r>
              <a:rPr lang="en-US" b="1" i="1" dirty="0" smtClean="0"/>
              <a:t>to see if it is the promise of Jesus…and therefore Acts 10 is the Baptism of the Holy Spirit.</a:t>
            </a:r>
            <a:endParaRPr lang="en-US" dirty="0"/>
          </a:p>
        </p:txBody>
      </p:sp>
    </p:spTree>
    <p:extLst>
      <p:ext uri="{BB962C8B-B14F-4D97-AF65-F5344CB8AC3E}">
        <p14:creationId xmlns:p14="http://schemas.microsoft.com/office/powerpoint/2010/main" val="1204338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Acts </a:t>
            </a:r>
            <a:r>
              <a:rPr lang="en-US" b="1" dirty="0" smtClean="0"/>
              <a:t>11:1-3</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Acts 11:1-3</a:t>
            </a:r>
            <a:endParaRPr lang="en-US" dirty="0"/>
          </a:p>
          <a:p>
            <a:pPr marL="0" lvl="0" indent="0">
              <a:buNone/>
            </a:pPr>
            <a:r>
              <a:rPr lang="en-US" dirty="0"/>
              <a:t>Criticized him!?  Why?  Broke the law by fellowshipping these gentiles.</a:t>
            </a:r>
          </a:p>
          <a:p>
            <a:pPr marL="0" indent="0">
              <a:buNone/>
            </a:pPr>
            <a:r>
              <a:rPr lang="en-US" b="1" dirty="0"/>
              <a:t>Acts 11:4-10</a:t>
            </a:r>
            <a:endParaRPr lang="en-US" dirty="0"/>
          </a:p>
          <a:p>
            <a:r>
              <a:rPr lang="en-US" dirty="0"/>
              <a:t>Square with what happened?</a:t>
            </a:r>
          </a:p>
          <a:p>
            <a:pPr marL="0" indent="0">
              <a:buNone/>
            </a:pPr>
            <a:r>
              <a:rPr lang="en-US" b="1" dirty="0"/>
              <a:t>Acts 11:11-14</a:t>
            </a:r>
            <a:endParaRPr lang="en-US" dirty="0"/>
          </a:p>
          <a:p>
            <a:pPr lvl="0"/>
            <a:r>
              <a:rPr lang="en-US" dirty="0"/>
              <a:t>Very interesting - if they need to be brought a message for their salvation...are they saved? </a:t>
            </a:r>
            <a:endParaRPr lang="en-US" sz="4000" dirty="0"/>
          </a:p>
          <a:p>
            <a:pPr lvl="1"/>
            <a:r>
              <a:rPr lang="en-US" dirty="0"/>
              <a:t>Remember who this guy was - </a:t>
            </a:r>
            <a:r>
              <a:rPr lang="en-US" b="1" dirty="0"/>
              <a:t>Acts 10:1-3 </a:t>
            </a:r>
            <a:r>
              <a:rPr lang="en-US" dirty="0" smtClean="0"/>
              <a:t>He </a:t>
            </a:r>
            <a:r>
              <a:rPr lang="en-US" dirty="0"/>
              <a:t>led his family to be devout and to fear God.  He was generous and took care of people.  He even prayed regularly.  </a:t>
            </a:r>
            <a:r>
              <a:rPr lang="en-US" dirty="0" smtClean="0"/>
              <a:t>But </a:t>
            </a:r>
            <a:r>
              <a:rPr lang="en-US" b="1" i="1" dirty="0" smtClean="0"/>
              <a:t>was </a:t>
            </a:r>
            <a:r>
              <a:rPr lang="en-US" b="1" i="1" dirty="0"/>
              <a:t>he saved?</a:t>
            </a:r>
            <a:r>
              <a:rPr lang="en-US" dirty="0"/>
              <a:t>  </a:t>
            </a:r>
            <a:r>
              <a:rPr lang="en-US" dirty="0" smtClean="0"/>
              <a:t>NO, he needed to hear the message!</a:t>
            </a:r>
          </a:p>
          <a:p>
            <a:pPr lvl="1"/>
            <a:r>
              <a:rPr lang="en-US" dirty="0" smtClean="0"/>
              <a:t>When the H.S. came upon him and his household, </a:t>
            </a:r>
            <a:r>
              <a:rPr lang="en-US" dirty="0"/>
              <a:t>w</a:t>
            </a:r>
            <a:r>
              <a:rPr lang="en-US" dirty="0" smtClean="0"/>
              <a:t>as he saved?  NO </a:t>
            </a:r>
            <a:r>
              <a:rPr lang="en-US" dirty="0"/>
              <a:t>- he had not heard the whole message</a:t>
            </a:r>
            <a:r>
              <a:rPr lang="en-US" dirty="0" smtClean="0"/>
              <a:t>!  Peter was not done preaching!   </a:t>
            </a:r>
            <a:endParaRPr lang="en-US" sz="3600" dirty="0"/>
          </a:p>
          <a:p>
            <a:r>
              <a:rPr lang="en-US" dirty="0"/>
              <a:t>God made it a point to have Peter see the same vision three times and to have the Holy Spirit prompt him and even an angel visit Cornelius himself.  God goes after the "</a:t>
            </a:r>
            <a:r>
              <a:rPr lang="en-US" dirty="0" smtClean="0"/>
              <a:t>Cornelius-like“ people </a:t>
            </a:r>
            <a:r>
              <a:rPr lang="en-US" dirty="0"/>
              <a:t>out </a:t>
            </a:r>
            <a:r>
              <a:rPr lang="en-US" dirty="0" smtClean="0"/>
              <a:t>there!  </a:t>
            </a:r>
          </a:p>
          <a:p>
            <a:r>
              <a:rPr lang="en-US" dirty="0" smtClean="0"/>
              <a:t>We </a:t>
            </a:r>
            <a:r>
              <a:rPr lang="en-US" dirty="0"/>
              <a:t>just need to heed the prompting of the Holy Spirit - because they are still lost!  </a:t>
            </a:r>
            <a:r>
              <a:rPr lang="en-US" dirty="0" smtClean="0"/>
              <a:t>(Let’s go after bring </a:t>
            </a:r>
            <a:r>
              <a:rPr lang="en-US" dirty="0"/>
              <a:t>your neighbor </a:t>
            </a:r>
            <a:r>
              <a:rPr lang="en-US" dirty="0" smtClean="0"/>
              <a:t>day – best attendance ever!  190!)</a:t>
            </a:r>
          </a:p>
        </p:txBody>
      </p:sp>
    </p:spTree>
    <p:extLst>
      <p:ext uri="{BB962C8B-B14F-4D97-AF65-F5344CB8AC3E}">
        <p14:creationId xmlns:p14="http://schemas.microsoft.com/office/powerpoint/2010/main" val="142397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Events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u="sng" dirty="0" smtClean="0"/>
              <a:t>October</a:t>
            </a:r>
          </a:p>
          <a:p>
            <a:pPr marL="0" indent="0">
              <a:buNone/>
            </a:pPr>
            <a:r>
              <a:rPr lang="en-US" b="1" i="1" dirty="0" smtClean="0"/>
              <a:t>BYND Sunday October 12</a:t>
            </a:r>
            <a:r>
              <a:rPr lang="en-US" b="1" i="1" baseline="30000" dirty="0" smtClean="0"/>
              <a:t>th</a:t>
            </a:r>
            <a:endParaRPr lang="en-US" b="1" i="1" dirty="0" smtClean="0"/>
          </a:p>
          <a:p>
            <a:pPr>
              <a:buFontTx/>
              <a:buChar char="-"/>
            </a:pPr>
            <a:r>
              <a:rPr lang="en-US" b="1" i="1" dirty="0" smtClean="0"/>
              <a:t>Crazy Hat Sunday (Contest)</a:t>
            </a:r>
          </a:p>
          <a:p>
            <a:pPr>
              <a:buFontTx/>
              <a:buChar char="-"/>
            </a:pPr>
            <a:r>
              <a:rPr lang="en-US" b="1" i="1" dirty="0" smtClean="0"/>
              <a:t>Carved pumpkin contest (bring your previously carved pumpkin’s – 1</a:t>
            </a:r>
            <a:r>
              <a:rPr lang="en-US" b="1" i="1" baseline="30000" dirty="0" smtClean="0"/>
              <a:t>st</a:t>
            </a:r>
            <a:r>
              <a:rPr lang="en-US" b="1" i="1" dirty="0" smtClean="0"/>
              <a:t> &amp; 2</a:t>
            </a:r>
            <a:r>
              <a:rPr lang="en-US" b="1" i="1" baseline="30000" dirty="0" smtClean="0"/>
              <a:t>nd</a:t>
            </a:r>
            <a:r>
              <a:rPr lang="en-US" b="1" i="1" dirty="0" smtClean="0"/>
              <a:t> Prize)</a:t>
            </a:r>
          </a:p>
          <a:p>
            <a:pPr>
              <a:buFontTx/>
              <a:buChar char="-"/>
            </a:pPr>
            <a:r>
              <a:rPr lang="en-US" b="1" i="1" dirty="0"/>
              <a:t>Harvest Pot-luck to </a:t>
            </a:r>
            <a:r>
              <a:rPr lang="en-US" b="1" i="1" dirty="0" smtClean="0"/>
              <a:t>follow</a:t>
            </a:r>
          </a:p>
          <a:p>
            <a:pPr marL="0" indent="0">
              <a:buNone/>
            </a:pPr>
            <a:endParaRPr lang="en-US" b="1" dirty="0" smtClean="0"/>
          </a:p>
          <a:p>
            <a:pPr marL="0" indent="0">
              <a:buNone/>
            </a:pPr>
            <a:r>
              <a:rPr lang="en-US" b="1" u="sng" dirty="0" smtClean="0"/>
              <a:t>November</a:t>
            </a:r>
          </a:p>
          <a:p>
            <a:pPr marL="0" indent="0">
              <a:buNone/>
            </a:pPr>
            <a:r>
              <a:rPr lang="en-US" b="1" dirty="0" smtClean="0"/>
              <a:t>Saturday November 8</a:t>
            </a:r>
            <a:r>
              <a:rPr lang="en-US" b="1" baseline="30000" dirty="0" smtClean="0"/>
              <a:t>th</a:t>
            </a:r>
            <a:endParaRPr lang="en-US" b="1" dirty="0"/>
          </a:p>
          <a:p>
            <a:r>
              <a:rPr lang="en-US" dirty="0" smtClean="0"/>
              <a:t>Special Missions Trash-a-Thon (</a:t>
            </a:r>
            <a:r>
              <a:rPr lang="en-US" b="1" dirty="0" smtClean="0"/>
              <a:t>9-1pm</a:t>
            </a:r>
            <a:r>
              <a:rPr lang="en-US" dirty="0" smtClean="0"/>
              <a:t>)</a:t>
            </a:r>
            <a:endParaRPr lang="en-US" dirty="0"/>
          </a:p>
          <a:p>
            <a:pPr marL="0" indent="0">
              <a:buNone/>
            </a:pPr>
            <a:r>
              <a:rPr lang="en-US" b="1" u="sng" dirty="0"/>
              <a:t>Sunday November 16</a:t>
            </a:r>
            <a:r>
              <a:rPr lang="en-US" b="1" u="sng" baseline="30000" dirty="0"/>
              <a:t>th</a:t>
            </a:r>
            <a:endParaRPr lang="en-US" b="1" u="sng" dirty="0"/>
          </a:p>
          <a:p>
            <a:r>
              <a:rPr lang="en-US" dirty="0"/>
              <a:t>6x Missions </a:t>
            </a:r>
            <a:r>
              <a:rPr lang="en-US" dirty="0" smtClean="0"/>
              <a:t>contribution</a:t>
            </a:r>
          </a:p>
          <a:p>
            <a:pPr marL="0" indent="0">
              <a:buNone/>
            </a:pPr>
            <a:endParaRPr lang="en-US" dirty="0" smtClean="0"/>
          </a:p>
          <a:p>
            <a:pPr marL="0" indent="0">
              <a:buNone/>
            </a:pPr>
            <a:r>
              <a:rPr lang="en-US" i="1" dirty="0" smtClean="0"/>
              <a:t>Ongoing – </a:t>
            </a:r>
            <a:r>
              <a:rPr lang="en-US" b="1" i="1" dirty="0" smtClean="0"/>
              <a:t>Recycling for missions!</a:t>
            </a:r>
          </a:p>
          <a:p>
            <a:pPr marL="0" indent="0">
              <a:buNone/>
            </a:pPr>
            <a:r>
              <a:rPr lang="en-US" b="1" dirty="0" smtClean="0"/>
              <a:t>- Bring your recyclable cans and water bottles to Sunday!</a:t>
            </a: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0307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Acts 11:15-18</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Acts 11:15-16</a:t>
            </a:r>
          </a:p>
          <a:p>
            <a:pPr marL="0" lvl="0" indent="0">
              <a:buNone/>
            </a:pPr>
            <a:r>
              <a:rPr lang="en-US" dirty="0"/>
              <a:t>Indeed,</a:t>
            </a:r>
            <a:r>
              <a:rPr lang="en-US" b="1" dirty="0"/>
              <a:t> it is the promise</a:t>
            </a:r>
            <a:r>
              <a:rPr lang="en-US" dirty="0"/>
              <a:t> - the same gift they had gotten.</a:t>
            </a:r>
          </a:p>
          <a:p>
            <a:pPr marL="0" indent="0">
              <a:buNone/>
            </a:pPr>
            <a:r>
              <a:rPr lang="en-US" b="1" dirty="0"/>
              <a:t>Acts 11:17-18</a:t>
            </a:r>
            <a:endParaRPr lang="en-US" dirty="0"/>
          </a:p>
          <a:p>
            <a:pPr lvl="0"/>
            <a:r>
              <a:rPr lang="en-US" dirty="0"/>
              <a:t>And all of us Gentiles say, AMEN.</a:t>
            </a:r>
          </a:p>
          <a:p>
            <a:pPr lvl="0"/>
            <a:r>
              <a:rPr lang="en-US" dirty="0"/>
              <a:t>We need to be fired up about </a:t>
            </a:r>
            <a:r>
              <a:rPr lang="en-US" b="1" dirty="0" smtClean="0"/>
              <a:t>Acts 10-11!</a:t>
            </a:r>
            <a:endParaRPr lang="en-US" b="1" dirty="0"/>
          </a:p>
          <a:p>
            <a:pPr lvl="0"/>
            <a:r>
              <a:rPr lang="en-US" dirty="0"/>
              <a:t>The scriptures fit totally perfectly together.</a:t>
            </a:r>
          </a:p>
          <a:p>
            <a:pPr lvl="0"/>
            <a:r>
              <a:rPr lang="en-US" dirty="0"/>
              <a:t>The fifth characteristic, </a:t>
            </a:r>
            <a:r>
              <a:rPr lang="en-US" dirty="0" smtClean="0"/>
              <a:t>the promise from Jesus (in </a:t>
            </a:r>
            <a:r>
              <a:rPr lang="en-US" b="1" dirty="0"/>
              <a:t>Acts </a:t>
            </a:r>
            <a:r>
              <a:rPr lang="en-US" b="1" dirty="0" smtClean="0"/>
              <a:t>1:4-5</a:t>
            </a:r>
            <a:r>
              <a:rPr lang="en-US" dirty="0" smtClean="0"/>
              <a:t>), is </a:t>
            </a:r>
            <a:r>
              <a:rPr lang="en-US" dirty="0"/>
              <a:t>referenced </a:t>
            </a:r>
            <a:r>
              <a:rPr lang="en-US" dirty="0" smtClean="0"/>
              <a:t>by Peter when describing this event! (</a:t>
            </a:r>
            <a:r>
              <a:rPr lang="en-US" b="1" dirty="0" smtClean="0"/>
              <a:t>Acts 11:16</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1261304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Ephesians 4:4-6</a:t>
            </a:r>
            <a:endParaRPr lang="en-US" dirty="0"/>
          </a:p>
        </p:txBody>
      </p:sp>
      <p:sp>
        <p:nvSpPr>
          <p:cNvPr id="3" name="Content Placeholder 2"/>
          <p:cNvSpPr>
            <a:spLocks noGrp="1"/>
          </p:cNvSpPr>
          <p:nvPr>
            <p:ph idx="1"/>
          </p:nvPr>
        </p:nvSpPr>
        <p:spPr>
          <a:xfrm>
            <a:off x="457200" y="1219200"/>
            <a:ext cx="8229600" cy="5334000"/>
          </a:xfrm>
        </p:spPr>
        <p:txBody>
          <a:bodyPr>
            <a:normAutofit fontScale="92500" lnSpcReduction="20000"/>
          </a:bodyPr>
          <a:lstStyle/>
          <a:p>
            <a:pPr lvl="0"/>
            <a:r>
              <a:rPr lang="en-US" dirty="0"/>
              <a:t>Now we have an opportunity to address what is seemingly a contradiction...in the bible.</a:t>
            </a:r>
          </a:p>
          <a:p>
            <a:pPr lvl="0"/>
            <a:r>
              <a:rPr lang="en-US" dirty="0"/>
              <a:t>There is </a:t>
            </a:r>
            <a:r>
              <a:rPr lang="en-US" i="1" dirty="0"/>
              <a:t>seemingly</a:t>
            </a:r>
            <a:r>
              <a:rPr lang="en-US" dirty="0"/>
              <a:t> one, but we know </a:t>
            </a:r>
            <a:r>
              <a:rPr lang="en-US" dirty="0" smtClean="0"/>
              <a:t>the bible </a:t>
            </a:r>
            <a:r>
              <a:rPr lang="en-US" dirty="0"/>
              <a:t>does not contradict </a:t>
            </a:r>
            <a:r>
              <a:rPr lang="en-US" dirty="0" smtClean="0"/>
              <a:t>itself – there must be an explanation!</a:t>
            </a:r>
          </a:p>
          <a:p>
            <a:pPr marL="0" indent="0">
              <a:buNone/>
            </a:pPr>
            <a:r>
              <a:rPr lang="en-US" b="1" dirty="0" err="1"/>
              <a:t>Eph</a:t>
            </a:r>
            <a:r>
              <a:rPr lang="en-US" b="1" dirty="0"/>
              <a:t> 4:4-6</a:t>
            </a:r>
            <a:endParaRPr lang="en-US" dirty="0"/>
          </a:p>
          <a:p>
            <a:pPr lvl="0"/>
            <a:r>
              <a:rPr lang="en-US" dirty="0"/>
              <a:t>Paul writes here - saying there is ONE baptism.</a:t>
            </a:r>
          </a:p>
          <a:p>
            <a:pPr marL="0" lvl="0" indent="0">
              <a:buNone/>
            </a:pPr>
            <a:r>
              <a:rPr lang="en-US" i="1" dirty="0"/>
              <a:t>We know of </a:t>
            </a:r>
            <a:r>
              <a:rPr lang="en-US" b="1" i="1" dirty="0"/>
              <a:t>three</a:t>
            </a:r>
            <a:r>
              <a:rPr lang="en-US" i="1" dirty="0"/>
              <a:t> </a:t>
            </a:r>
            <a:r>
              <a:rPr lang="en-US" b="1" i="1" dirty="0" smtClean="0"/>
              <a:t>baptisms</a:t>
            </a:r>
            <a:endParaRPr lang="en-US" b="1" i="1" dirty="0"/>
          </a:p>
          <a:p>
            <a:pPr marL="971550" lvl="1" indent="-514350">
              <a:buFont typeface="+mj-lt"/>
              <a:buAutoNum type="arabicPeriod"/>
            </a:pPr>
            <a:r>
              <a:rPr lang="en-US" dirty="0"/>
              <a:t>John's baptism.</a:t>
            </a:r>
          </a:p>
          <a:p>
            <a:pPr marL="971550" lvl="1" indent="-514350">
              <a:buFont typeface="+mj-lt"/>
              <a:buAutoNum type="arabicPeriod"/>
            </a:pPr>
            <a:r>
              <a:rPr lang="en-US" dirty="0"/>
              <a:t>The baptism of the Holy Spirit.</a:t>
            </a:r>
          </a:p>
          <a:p>
            <a:pPr marL="971550" lvl="1" indent="-514350">
              <a:buFont typeface="+mj-lt"/>
              <a:buAutoNum type="arabicPeriod"/>
            </a:pPr>
            <a:r>
              <a:rPr lang="en-US" dirty="0"/>
              <a:t>Water baptism in the name of Jesus Christ.</a:t>
            </a:r>
          </a:p>
          <a:p>
            <a:pPr lvl="0"/>
            <a:r>
              <a:rPr lang="en-US" dirty="0"/>
              <a:t>And yet </a:t>
            </a:r>
            <a:r>
              <a:rPr lang="en-US" dirty="0" smtClean="0"/>
              <a:t>here Paul </a:t>
            </a:r>
            <a:r>
              <a:rPr lang="en-US" dirty="0"/>
              <a:t>says, there is </a:t>
            </a:r>
            <a:r>
              <a:rPr lang="en-US" dirty="0" smtClean="0"/>
              <a:t>one baptism!</a:t>
            </a:r>
            <a:endParaRPr lang="en-US" dirty="0"/>
          </a:p>
          <a:p>
            <a:pPr marL="0" lvl="0" indent="0">
              <a:buNone/>
            </a:pPr>
            <a:endParaRPr lang="en-US" dirty="0"/>
          </a:p>
        </p:txBody>
      </p:sp>
    </p:spTree>
    <p:extLst>
      <p:ext uri="{BB962C8B-B14F-4D97-AF65-F5344CB8AC3E}">
        <p14:creationId xmlns:p14="http://schemas.microsoft.com/office/powerpoint/2010/main" val="3594612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One Baptism in </a:t>
            </a:r>
            <a:r>
              <a:rPr lang="en-US" b="1" dirty="0" err="1" smtClean="0"/>
              <a:t>Eph</a:t>
            </a:r>
            <a:r>
              <a:rPr lang="en-US" b="1" dirty="0" smtClean="0"/>
              <a:t> 4:4-6</a:t>
            </a:r>
            <a:endParaRPr lang="en-US" b="1" dirty="0"/>
          </a:p>
        </p:txBody>
      </p:sp>
      <p:sp>
        <p:nvSpPr>
          <p:cNvPr id="3" name="Content Placeholder 2"/>
          <p:cNvSpPr>
            <a:spLocks noGrp="1"/>
          </p:cNvSpPr>
          <p:nvPr>
            <p:ph idx="1"/>
          </p:nvPr>
        </p:nvSpPr>
        <p:spPr/>
        <p:txBody>
          <a:bodyPr/>
          <a:lstStyle/>
          <a:p>
            <a:pPr marL="0" indent="0">
              <a:buNone/>
            </a:pPr>
            <a:r>
              <a:rPr lang="en-US" b="1" i="1" dirty="0"/>
              <a:t>In fact, WHEN </a:t>
            </a:r>
            <a:r>
              <a:rPr lang="en-US" b="1" i="1" dirty="0" smtClean="0"/>
              <a:t>Paul writes </a:t>
            </a:r>
            <a:r>
              <a:rPr lang="en-US" b="1" i="1" dirty="0"/>
              <a:t>the book of </a:t>
            </a:r>
            <a:r>
              <a:rPr lang="en-US" b="1" i="1" dirty="0" smtClean="0"/>
              <a:t>Ephesians (60AD), </a:t>
            </a:r>
            <a:r>
              <a:rPr lang="en-US" b="1" i="1" dirty="0"/>
              <a:t>there is </a:t>
            </a:r>
            <a:r>
              <a:rPr lang="en-US" b="1" i="1" dirty="0" smtClean="0"/>
              <a:t>one baptism.  </a:t>
            </a:r>
          </a:p>
          <a:p>
            <a:pPr marL="0" indent="0">
              <a:buNone/>
            </a:pPr>
            <a:endParaRPr lang="en-US" b="1" i="1" dirty="0"/>
          </a:p>
          <a:p>
            <a:pPr marL="0" indent="0">
              <a:buNone/>
            </a:pPr>
            <a:r>
              <a:rPr lang="en-US" b="1" i="1" dirty="0" smtClean="0"/>
              <a:t>In 60AD </a:t>
            </a:r>
            <a:r>
              <a:rPr lang="en-US" b="1" i="1" dirty="0"/>
              <a:t>- how can there be but one </a:t>
            </a:r>
            <a:r>
              <a:rPr lang="en-US" b="1" i="1" dirty="0" smtClean="0"/>
              <a:t>baptism?</a:t>
            </a:r>
          </a:p>
          <a:p>
            <a:pPr marL="0" indent="0">
              <a:buNone/>
            </a:pPr>
            <a:endParaRPr lang="en-US" b="1" dirty="0" smtClean="0"/>
          </a:p>
          <a:p>
            <a:pPr marL="0" indent="0">
              <a:buNone/>
            </a:pPr>
            <a:r>
              <a:rPr lang="en-US" b="1" dirty="0" smtClean="0"/>
              <a:t>Could it be John’s baptism?</a:t>
            </a:r>
          </a:p>
          <a:p>
            <a:pPr marL="0" lvl="0" indent="0">
              <a:buNone/>
            </a:pPr>
            <a:r>
              <a:rPr lang="en-US" dirty="0"/>
              <a:t>Going to see where a lot of the scriptures we've covered are going to come together.</a:t>
            </a:r>
          </a:p>
          <a:p>
            <a:pPr marL="0" indent="0">
              <a:buNone/>
            </a:pPr>
            <a:endParaRPr lang="en-US" dirty="0"/>
          </a:p>
          <a:p>
            <a:endParaRPr lang="en-US" dirty="0"/>
          </a:p>
        </p:txBody>
      </p:sp>
    </p:spTree>
    <p:extLst>
      <p:ext uri="{BB962C8B-B14F-4D97-AF65-F5344CB8AC3E}">
        <p14:creationId xmlns:p14="http://schemas.microsoft.com/office/powerpoint/2010/main" val="2232361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One Baptism (</a:t>
            </a:r>
            <a:r>
              <a:rPr lang="en-US" b="1" dirty="0" err="1" smtClean="0"/>
              <a:t>Eph</a:t>
            </a:r>
            <a:r>
              <a:rPr lang="en-US" b="1" dirty="0" smtClean="0"/>
              <a:t> 4): </a:t>
            </a:r>
            <a:br>
              <a:rPr lang="en-US" b="1" dirty="0" smtClean="0"/>
            </a:br>
            <a:r>
              <a:rPr lang="en-US" b="1" dirty="0" smtClean="0"/>
              <a:t>John’s Baptism?</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Acts 19:1-5</a:t>
            </a:r>
            <a:endParaRPr lang="en-US" dirty="0"/>
          </a:p>
          <a:p>
            <a:pPr lvl="0"/>
            <a:r>
              <a:rPr lang="en-US" dirty="0"/>
              <a:t>Paul happens upon these men, with the life of disciples.  </a:t>
            </a:r>
            <a:r>
              <a:rPr lang="en-US" dirty="0" smtClean="0"/>
              <a:t>They heard </a:t>
            </a:r>
            <a:r>
              <a:rPr lang="en-US" dirty="0"/>
              <a:t>the preaching of John obviously - received his baptism.</a:t>
            </a:r>
          </a:p>
          <a:p>
            <a:pPr lvl="0"/>
            <a:r>
              <a:rPr lang="en-US" dirty="0"/>
              <a:t>Did you receive the H.S. when you believed...once he hears they never even heard of the H.S</a:t>
            </a:r>
            <a:r>
              <a:rPr lang="en-US" dirty="0" smtClean="0"/>
              <a:t>. what does he bring up?  BAPTISM.</a:t>
            </a:r>
            <a:endParaRPr lang="en-US" dirty="0"/>
          </a:p>
          <a:p>
            <a:pPr lvl="0"/>
            <a:r>
              <a:rPr lang="en-US" dirty="0" smtClean="0"/>
              <a:t>And in that moment </a:t>
            </a:r>
            <a:r>
              <a:rPr lang="en-US" dirty="0"/>
              <a:t>- what baptism...John's baptism.</a:t>
            </a:r>
          </a:p>
          <a:p>
            <a:pPr lvl="0"/>
            <a:r>
              <a:rPr lang="en-US" dirty="0"/>
              <a:t>John baptized </a:t>
            </a:r>
            <a:r>
              <a:rPr lang="en-US" dirty="0" smtClean="0"/>
              <a:t>with the goal to get people </a:t>
            </a:r>
            <a:r>
              <a:rPr lang="en-US" dirty="0"/>
              <a:t>to believe </a:t>
            </a:r>
            <a:r>
              <a:rPr lang="en-US" dirty="0" smtClean="0"/>
              <a:t>in the </a:t>
            </a:r>
            <a:r>
              <a:rPr lang="en-US" dirty="0"/>
              <a:t>one coming after him (repentance).</a:t>
            </a:r>
          </a:p>
          <a:p>
            <a:pPr lvl="0"/>
            <a:r>
              <a:rPr lang="en-US" dirty="0" smtClean="0"/>
              <a:t>Once they heard that now </a:t>
            </a:r>
            <a:r>
              <a:rPr lang="en-US" dirty="0"/>
              <a:t>there is another baptism - verse 5 - they were baptized into the name of the Lord Jesus</a:t>
            </a:r>
            <a:r>
              <a:rPr lang="en-US" dirty="0" smtClean="0"/>
              <a:t>.</a:t>
            </a:r>
            <a:endParaRPr lang="en-US" dirty="0"/>
          </a:p>
        </p:txBody>
      </p:sp>
    </p:spTree>
    <p:extLst>
      <p:ext uri="{BB962C8B-B14F-4D97-AF65-F5344CB8AC3E}">
        <p14:creationId xmlns:p14="http://schemas.microsoft.com/office/powerpoint/2010/main" val="547915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One Baptism (</a:t>
            </a:r>
            <a:r>
              <a:rPr lang="en-US" b="1" dirty="0" err="1"/>
              <a:t>Eph</a:t>
            </a:r>
            <a:r>
              <a:rPr lang="en-US" b="1" dirty="0"/>
              <a:t> 4): </a:t>
            </a:r>
            <a:br>
              <a:rPr lang="en-US" b="1" dirty="0"/>
            </a:br>
            <a:r>
              <a:rPr lang="en-US" b="1" dirty="0"/>
              <a:t>John’s Baptism?</a:t>
            </a:r>
            <a:endParaRPr lang="en-US" dirty="0"/>
          </a:p>
        </p:txBody>
      </p:sp>
      <p:sp>
        <p:nvSpPr>
          <p:cNvPr id="3" name="Content Placeholder 2"/>
          <p:cNvSpPr>
            <a:spLocks noGrp="1"/>
          </p:cNvSpPr>
          <p:nvPr>
            <p:ph idx="1"/>
          </p:nvPr>
        </p:nvSpPr>
        <p:spPr/>
        <p:txBody>
          <a:bodyPr>
            <a:normAutofit fontScale="62500" lnSpcReduction="20000"/>
          </a:bodyPr>
          <a:lstStyle/>
          <a:p>
            <a:pPr marL="0" lvl="0" indent="0">
              <a:buNone/>
            </a:pPr>
            <a:r>
              <a:rPr lang="en-US" b="1" dirty="0"/>
              <a:t>Acts 2:38</a:t>
            </a:r>
            <a:r>
              <a:rPr lang="en-US" dirty="0"/>
              <a:t> </a:t>
            </a:r>
            <a:r>
              <a:rPr lang="en-US" dirty="0" smtClean="0"/>
              <a:t>– Acts was written </a:t>
            </a:r>
            <a:r>
              <a:rPr lang="en-US" dirty="0"/>
              <a:t>by the </a:t>
            </a:r>
            <a:r>
              <a:rPr lang="en-US" dirty="0" smtClean="0"/>
              <a:t>same author and this is later in </a:t>
            </a:r>
            <a:r>
              <a:rPr lang="en-US" dirty="0"/>
              <a:t>the same book, even from a secular point of view, </a:t>
            </a:r>
            <a:r>
              <a:rPr lang="en-US" dirty="0" smtClean="0"/>
              <a:t>you won't </a:t>
            </a:r>
            <a:r>
              <a:rPr lang="en-US" dirty="0"/>
              <a:t>contradict yourself.</a:t>
            </a:r>
          </a:p>
          <a:p>
            <a:pPr lvl="0"/>
            <a:r>
              <a:rPr lang="en-US" dirty="0"/>
              <a:t>Every one of you needs to be baptized so you can have your sins forgiven</a:t>
            </a:r>
            <a:r>
              <a:rPr lang="en-US" dirty="0" smtClean="0"/>
              <a:t>...(Acts 2:41)</a:t>
            </a:r>
            <a:endParaRPr lang="en-US" dirty="0"/>
          </a:p>
          <a:p>
            <a:pPr marL="0" lvl="0" indent="0">
              <a:buNone/>
            </a:pPr>
            <a:endParaRPr lang="en-US" dirty="0" smtClean="0"/>
          </a:p>
          <a:p>
            <a:pPr marL="0" lvl="0" indent="0">
              <a:buNone/>
            </a:pPr>
            <a:r>
              <a:rPr lang="en-US" dirty="0" smtClean="0"/>
              <a:t>What do we learn here from </a:t>
            </a:r>
            <a:r>
              <a:rPr lang="en-US" b="1" dirty="0" smtClean="0"/>
              <a:t>Acts 19:1-5</a:t>
            </a:r>
            <a:r>
              <a:rPr lang="en-US" dirty="0"/>
              <a:t>?</a:t>
            </a:r>
            <a:endParaRPr lang="en-US" dirty="0" smtClean="0"/>
          </a:p>
          <a:p>
            <a:r>
              <a:rPr lang="en-US" dirty="0" smtClean="0"/>
              <a:t>By </a:t>
            </a:r>
            <a:r>
              <a:rPr lang="en-US" dirty="0"/>
              <a:t>60 AD - </a:t>
            </a:r>
            <a:r>
              <a:rPr lang="en-US" dirty="0" smtClean="0"/>
              <a:t>John's </a:t>
            </a:r>
            <a:r>
              <a:rPr lang="en-US" dirty="0"/>
              <a:t>baptism...no longer a valid </a:t>
            </a:r>
            <a:r>
              <a:rPr lang="en-US" dirty="0" smtClean="0"/>
              <a:t>baptism</a:t>
            </a:r>
          </a:p>
          <a:p>
            <a:r>
              <a:rPr lang="en-US" dirty="0" smtClean="0"/>
              <a:t>In ~33 AD, Acts </a:t>
            </a:r>
            <a:r>
              <a:rPr lang="en-US" dirty="0"/>
              <a:t>2, </a:t>
            </a:r>
            <a:r>
              <a:rPr lang="en-US" dirty="0" smtClean="0"/>
              <a:t>for the first time baptism </a:t>
            </a:r>
            <a:r>
              <a:rPr lang="en-US" dirty="0"/>
              <a:t>in the name of </a:t>
            </a:r>
            <a:r>
              <a:rPr lang="en-US" dirty="0" smtClean="0"/>
              <a:t>Jesus was preached and for the </a:t>
            </a:r>
            <a:r>
              <a:rPr lang="en-US" dirty="0"/>
              <a:t>first time, </a:t>
            </a:r>
            <a:r>
              <a:rPr lang="en-US" dirty="0" smtClean="0"/>
              <a:t>the gift of the indwelling </a:t>
            </a:r>
            <a:r>
              <a:rPr lang="en-US" dirty="0"/>
              <a:t>of the Holy </a:t>
            </a:r>
            <a:r>
              <a:rPr lang="en-US" dirty="0" smtClean="0"/>
              <a:t>Spirit could be given.</a:t>
            </a:r>
          </a:p>
          <a:p>
            <a:r>
              <a:rPr lang="en-US" dirty="0" smtClean="0"/>
              <a:t>Did </a:t>
            </a:r>
            <a:r>
              <a:rPr lang="en-US" dirty="0"/>
              <a:t>you understand why you were baptized...baptized again!  (*Where is that in the bible</a:t>
            </a:r>
            <a:r>
              <a:rPr lang="en-US" dirty="0" smtClean="0"/>
              <a:t>!)</a:t>
            </a:r>
          </a:p>
          <a:p>
            <a:pPr marL="0" lvl="0" indent="0">
              <a:buNone/>
            </a:pPr>
            <a:endParaRPr lang="en-US" dirty="0"/>
          </a:p>
          <a:p>
            <a:pPr marL="0" lvl="0" indent="0">
              <a:buNone/>
            </a:pPr>
            <a:r>
              <a:rPr lang="en-US" dirty="0"/>
              <a:t>John's baptism no longer valid after kingdom coming (AD 33, baptism of </a:t>
            </a:r>
            <a:r>
              <a:rPr lang="en-US" dirty="0" smtClean="0"/>
              <a:t>Jesus was preached and insisted upon – </a:t>
            </a:r>
            <a:r>
              <a:rPr lang="en-US" b="1" dirty="0" smtClean="0"/>
              <a:t>Acts 2:38, Acts 10:48, Acts 19:1-5</a:t>
            </a:r>
            <a:r>
              <a:rPr lang="en-US" dirty="0" smtClean="0"/>
              <a:t>).</a:t>
            </a:r>
            <a:endParaRPr lang="en-US" dirty="0"/>
          </a:p>
          <a:p>
            <a:endParaRPr lang="en-US" dirty="0"/>
          </a:p>
        </p:txBody>
      </p:sp>
    </p:spTree>
    <p:extLst>
      <p:ext uri="{BB962C8B-B14F-4D97-AF65-F5344CB8AC3E}">
        <p14:creationId xmlns:p14="http://schemas.microsoft.com/office/powerpoint/2010/main" val="2673909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One Baptism (</a:t>
            </a:r>
            <a:r>
              <a:rPr lang="en-US" b="1" dirty="0" err="1"/>
              <a:t>Eph</a:t>
            </a:r>
            <a:r>
              <a:rPr lang="en-US" b="1" dirty="0"/>
              <a:t> 4): </a:t>
            </a:r>
            <a:br>
              <a:rPr lang="en-US" b="1" dirty="0"/>
            </a:br>
            <a:r>
              <a:rPr lang="en-US" b="1" dirty="0" smtClean="0"/>
              <a:t>Baptism with the Holy Spirit?</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sz="2800" dirty="0" smtClean="0"/>
              <a:t>Promised</a:t>
            </a:r>
            <a:endParaRPr lang="en-US" sz="2800" dirty="0"/>
          </a:p>
          <a:p>
            <a:pPr marL="514350" lvl="0" indent="-514350">
              <a:buFont typeface="+mj-lt"/>
              <a:buAutoNum type="arabicPeriod"/>
            </a:pPr>
            <a:r>
              <a:rPr lang="en-US" sz="2800" dirty="0" smtClean="0"/>
              <a:t>Prophecy / Predicted.</a:t>
            </a:r>
            <a:endParaRPr lang="en-US" sz="2800" dirty="0"/>
          </a:p>
          <a:p>
            <a:pPr lvl="1"/>
            <a:r>
              <a:rPr lang="en-US" dirty="0"/>
              <a:t>Not commanded</a:t>
            </a:r>
            <a:r>
              <a:rPr lang="en-US" dirty="0" smtClean="0"/>
              <a:t>. (Important point!)</a:t>
            </a:r>
            <a:endParaRPr lang="en-US" dirty="0"/>
          </a:p>
          <a:p>
            <a:pPr marL="514350" lvl="0" indent="-514350">
              <a:buFont typeface="+mj-lt"/>
              <a:buAutoNum type="arabicPeriod"/>
            </a:pPr>
            <a:r>
              <a:rPr lang="en-US" sz="2800" dirty="0"/>
              <a:t>Came without </a:t>
            </a:r>
            <a:r>
              <a:rPr lang="en-US" sz="2800" dirty="0" smtClean="0"/>
              <a:t>warning!</a:t>
            </a:r>
            <a:endParaRPr lang="en-US" sz="2800" dirty="0"/>
          </a:p>
          <a:p>
            <a:pPr marL="514350" lvl="0" indent="-514350">
              <a:buFont typeface="+mj-lt"/>
              <a:buAutoNum type="arabicPeriod"/>
            </a:pPr>
            <a:r>
              <a:rPr lang="en-US" sz="2800" dirty="0"/>
              <a:t>Once the prophecy is </a:t>
            </a:r>
            <a:r>
              <a:rPr lang="en-US" sz="2800" dirty="0" smtClean="0"/>
              <a:t>fulfilled (Joel 2), </a:t>
            </a:r>
            <a:r>
              <a:rPr lang="en-US" sz="2800" dirty="0"/>
              <a:t>not another need of it</a:t>
            </a:r>
            <a:r>
              <a:rPr lang="en-US" sz="2800" dirty="0" smtClean="0"/>
              <a:t>. (I will pour out my Spirit…)</a:t>
            </a:r>
            <a:endParaRPr lang="en-US" sz="2800" dirty="0"/>
          </a:p>
          <a:p>
            <a:pPr marL="514350" lvl="0" indent="-514350">
              <a:buFont typeface="+mj-lt"/>
              <a:buAutoNum type="arabicPeriod"/>
            </a:pPr>
            <a:r>
              <a:rPr lang="en-US" sz="2800" dirty="0"/>
              <a:t>The promise has been kept</a:t>
            </a:r>
            <a:r>
              <a:rPr lang="en-US" sz="2800" dirty="0" smtClean="0"/>
              <a:t>.  The kingdom has been ushered in first for the Jew, then for the Gentiles.</a:t>
            </a:r>
            <a:endParaRPr lang="en-US" sz="2800" dirty="0"/>
          </a:p>
          <a:p>
            <a:pPr marL="0" indent="0">
              <a:buNone/>
            </a:pPr>
            <a:endParaRPr lang="en-US" dirty="0"/>
          </a:p>
        </p:txBody>
      </p:sp>
    </p:spTree>
    <p:extLst>
      <p:ext uri="{BB962C8B-B14F-4D97-AF65-F5344CB8AC3E}">
        <p14:creationId xmlns:p14="http://schemas.microsoft.com/office/powerpoint/2010/main" val="360966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One Baptism (</a:t>
            </a:r>
            <a:r>
              <a:rPr lang="en-US" b="1" dirty="0" err="1"/>
              <a:t>Eph</a:t>
            </a:r>
            <a:r>
              <a:rPr lang="en-US" b="1" dirty="0"/>
              <a:t> 4): </a:t>
            </a:r>
            <a:br>
              <a:rPr lang="en-US" b="1" dirty="0"/>
            </a:br>
            <a:r>
              <a:rPr lang="en-US" b="1" dirty="0" smtClean="0"/>
              <a:t>Baptism In The Name of Jesus Christ?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i="1" dirty="0"/>
              <a:t>Let's be sure baptism in the name of Jesus Christ is the one baptism Paul spoke of in </a:t>
            </a:r>
            <a:r>
              <a:rPr lang="en-US" b="1" i="1" dirty="0" err="1"/>
              <a:t>Eph</a:t>
            </a:r>
            <a:r>
              <a:rPr lang="en-US" b="1" i="1" dirty="0"/>
              <a:t> 4.</a:t>
            </a:r>
            <a:endParaRPr lang="en-US" dirty="0"/>
          </a:p>
          <a:p>
            <a:pPr marL="0" indent="0">
              <a:buNone/>
            </a:pPr>
            <a:endParaRPr lang="en-US" dirty="0" smtClean="0"/>
          </a:p>
          <a:p>
            <a:pPr marL="0" indent="0">
              <a:buNone/>
            </a:pPr>
            <a:r>
              <a:rPr lang="en-US" dirty="0" smtClean="0"/>
              <a:t>(</a:t>
            </a:r>
            <a:r>
              <a:rPr lang="en-US" dirty="0"/>
              <a:t>After Jesus died, buried, resurrected, met the guys in Galilee, acts 1, 40 days with them)</a:t>
            </a:r>
          </a:p>
          <a:p>
            <a:pPr marL="0" indent="0">
              <a:buNone/>
            </a:pPr>
            <a:r>
              <a:rPr lang="en-US" b="1" dirty="0" smtClean="0"/>
              <a:t>Matt </a:t>
            </a:r>
            <a:r>
              <a:rPr lang="en-US" b="1" dirty="0"/>
              <a:t>28:18-20</a:t>
            </a:r>
            <a:endParaRPr lang="en-US" dirty="0"/>
          </a:p>
          <a:p>
            <a:pPr lvl="0"/>
            <a:r>
              <a:rPr lang="en-US" dirty="0"/>
              <a:t>Right here.  Jesus gives them a perpetual command for the ages.</a:t>
            </a:r>
          </a:p>
          <a:p>
            <a:pPr lvl="0"/>
            <a:r>
              <a:rPr lang="en-US" dirty="0"/>
              <a:t>Go and make disciples and baptize them!</a:t>
            </a:r>
          </a:p>
          <a:p>
            <a:pPr lvl="0"/>
            <a:r>
              <a:rPr lang="en-US" dirty="0"/>
              <a:t>This is the command of Jesus.  Water baptism through the ages for any one who becomes his father.</a:t>
            </a:r>
          </a:p>
          <a:p>
            <a:pPr marL="0" indent="0">
              <a:buNone/>
            </a:pPr>
            <a:endParaRPr lang="en-US" dirty="0"/>
          </a:p>
        </p:txBody>
      </p:sp>
    </p:spTree>
    <p:extLst>
      <p:ext uri="{BB962C8B-B14F-4D97-AF65-F5344CB8AC3E}">
        <p14:creationId xmlns:p14="http://schemas.microsoft.com/office/powerpoint/2010/main" val="2345668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One Baptism (</a:t>
            </a:r>
            <a:r>
              <a:rPr lang="en-US" b="1" dirty="0" err="1"/>
              <a:t>Eph</a:t>
            </a:r>
            <a:r>
              <a:rPr lang="en-US" b="1" dirty="0"/>
              <a:t> 4): </a:t>
            </a:r>
            <a:br>
              <a:rPr lang="en-US" b="1" dirty="0"/>
            </a:br>
            <a:r>
              <a:rPr lang="en-US" b="1" dirty="0"/>
              <a:t>Baptism In The Name of Jesus Christ?</a:t>
            </a:r>
            <a:endParaRPr lang="en-US" dirty="0"/>
          </a:p>
        </p:txBody>
      </p:sp>
      <p:sp>
        <p:nvSpPr>
          <p:cNvPr id="3" name="Content Placeholder 2"/>
          <p:cNvSpPr>
            <a:spLocks noGrp="1"/>
          </p:cNvSpPr>
          <p:nvPr>
            <p:ph idx="1"/>
          </p:nvPr>
        </p:nvSpPr>
        <p:spPr/>
        <p:txBody>
          <a:bodyPr>
            <a:normAutofit fontScale="70000" lnSpcReduction="20000"/>
          </a:bodyPr>
          <a:lstStyle/>
          <a:p>
            <a:r>
              <a:rPr lang="en-US" dirty="0"/>
              <a:t>Peter seemed to be around all the baptisms...</a:t>
            </a:r>
          </a:p>
          <a:p>
            <a:pPr lvl="1"/>
            <a:r>
              <a:rPr lang="en-US" dirty="0"/>
              <a:t>Both </a:t>
            </a:r>
            <a:r>
              <a:rPr lang="en-US" dirty="0" smtClean="0"/>
              <a:t>Baptisms </a:t>
            </a:r>
            <a:r>
              <a:rPr lang="en-US" dirty="0"/>
              <a:t>with the Holy </a:t>
            </a:r>
            <a:r>
              <a:rPr lang="en-US" dirty="0" smtClean="0"/>
              <a:t>Spirit</a:t>
            </a:r>
            <a:r>
              <a:rPr lang="en-US" dirty="0"/>
              <a:t> </a:t>
            </a:r>
            <a:r>
              <a:rPr lang="en-US" dirty="0" smtClean="0"/>
              <a:t>and even was around during John’s ministry!</a:t>
            </a:r>
          </a:p>
          <a:p>
            <a:r>
              <a:rPr lang="en-US" dirty="0" smtClean="0"/>
              <a:t>1</a:t>
            </a:r>
            <a:r>
              <a:rPr lang="en-US" baseline="30000" dirty="0" smtClean="0"/>
              <a:t>st</a:t>
            </a:r>
            <a:r>
              <a:rPr lang="en-US" dirty="0" smtClean="0"/>
              <a:t> Peter was written 62 </a:t>
            </a:r>
            <a:r>
              <a:rPr lang="en-US" dirty="0"/>
              <a:t>AD (Contemporary letter of the </a:t>
            </a:r>
            <a:r>
              <a:rPr lang="en-US" dirty="0" smtClean="0"/>
              <a:t>Ephesians Letter written in 60AD).</a:t>
            </a:r>
            <a:endParaRPr lang="en-US" dirty="0"/>
          </a:p>
          <a:p>
            <a:pPr marL="0" indent="0">
              <a:buNone/>
            </a:pPr>
            <a:r>
              <a:rPr lang="en-US" b="1" dirty="0" smtClean="0"/>
              <a:t>1 </a:t>
            </a:r>
            <a:r>
              <a:rPr lang="en-US" b="1" dirty="0"/>
              <a:t>Peter </a:t>
            </a:r>
            <a:r>
              <a:rPr lang="en-US" b="1" dirty="0" smtClean="0"/>
              <a:t>3:20-22</a:t>
            </a:r>
          </a:p>
          <a:p>
            <a:pPr lvl="0"/>
            <a:r>
              <a:rPr lang="en-US" dirty="0"/>
              <a:t>The water = the </a:t>
            </a:r>
            <a:r>
              <a:rPr lang="en-US" dirty="0" smtClean="0"/>
              <a:t>flood.  Baptism </a:t>
            </a:r>
            <a:r>
              <a:rPr lang="en-US" dirty="0"/>
              <a:t>= the flood.</a:t>
            </a:r>
          </a:p>
          <a:p>
            <a:pPr lvl="0"/>
            <a:r>
              <a:rPr lang="en-US" dirty="0"/>
              <a:t>Not the washing of your body</a:t>
            </a:r>
            <a:r>
              <a:rPr lang="en-US" dirty="0" smtClean="0"/>
              <a:t>...saves </a:t>
            </a:r>
            <a:r>
              <a:rPr lang="en-US" dirty="0"/>
              <a:t>you </a:t>
            </a:r>
            <a:r>
              <a:rPr lang="en-US" dirty="0" smtClean="0"/>
              <a:t>by your faith in a power of God pledging </a:t>
            </a:r>
            <a:r>
              <a:rPr lang="en-US" dirty="0"/>
              <a:t>a good conscience.</a:t>
            </a:r>
          </a:p>
          <a:p>
            <a:pPr lvl="0"/>
            <a:r>
              <a:rPr lang="en-US" dirty="0"/>
              <a:t>By the resurrection, because </a:t>
            </a:r>
            <a:r>
              <a:rPr lang="en-US" dirty="0" smtClean="0"/>
              <a:t>it is </a:t>
            </a:r>
            <a:r>
              <a:rPr lang="en-US" dirty="0"/>
              <a:t>baptism in the Name of Jesus Christ...</a:t>
            </a:r>
          </a:p>
          <a:p>
            <a:pPr lvl="0"/>
            <a:r>
              <a:rPr lang="en-US" dirty="0"/>
              <a:t>Jesus believes in Perpetual water baptism</a:t>
            </a:r>
            <a:r>
              <a:rPr lang="en-US" dirty="0" smtClean="0"/>
              <a:t>.  He commanded it.</a:t>
            </a:r>
            <a:endParaRPr lang="en-US" dirty="0"/>
          </a:p>
          <a:p>
            <a:pPr lvl="0"/>
            <a:r>
              <a:rPr lang="en-US" dirty="0"/>
              <a:t>Peter, there at both baptisms of the Holy </a:t>
            </a:r>
            <a:r>
              <a:rPr lang="en-US" dirty="0" smtClean="0"/>
              <a:t>Spirit and John’s ministry, confirms, the one baptism for salvation is baptism in Jesus’ name!</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36522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Quiz prep for Saturday!</a:t>
            </a:r>
            <a:endParaRPr lang="en-US" b="1" dirty="0"/>
          </a:p>
        </p:txBody>
      </p:sp>
      <p:sp>
        <p:nvSpPr>
          <p:cNvPr id="3" name="Content Placeholder 2"/>
          <p:cNvSpPr>
            <a:spLocks noGrp="1"/>
          </p:cNvSpPr>
          <p:nvPr>
            <p:ph idx="1"/>
          </p:nvPr>
        </p:nvSpPr>
        <p:spPr/>
        <p:txBody>
          <a:bodyPr>
            <a:normAutofit fontScale="92500" lnSpcReduction="10000"/>
          </a:bodyPr>
          <a:lstStyle/>
          <a:p>
            <a:pPr lvl="0"/>
            <a:r>
              <a:rPr lang="en-US" b="1" dirty="0"/>
              <a:t>Three measures</a:t>
            </a:r>
            <a:r>
              <a:rPr lang="en-US" dirty="0"/>
              <a:t> of the Holy Spirit.</a:t>
            </a:r>
          </a:p>
          <a:p>
            <a:pPr lvl="0"/>
            <a:r>
              <a:rPr lang="en-US" dirty="0" smtClean="0"/>
              <a:t>The </a:t>
            </a:r>
            <a:r>
              <a:rPr lang="en-US" b="1" dirty="0" smtClean="0"/>
              <a:t>five characteristics</a:t>
            </a:r>
            <a:r>
              <a:rPr lang="en-US" dirty="0" smtClean="0"/>
              <a:t> </a:t>
            </a:r>
            <a:r>
              <a:rPr lang="en-US" dirty="0"/>
              <a:t>of the baptism of the Holy Spirit</a:t>
            </a:r>
          </a:p>
          <a:p>
            <a:pPr lvl="0"/>
            <a:r>
              <a:rPr lang="en-US" b="1" dirty="0"/>
              <a:t>Three baptisms</a:t>
            </a:r>
            <a:r>
              <a:rPr lang="en-US" dirty="0"/>
              <a:t>, what is the </a:t>
            </a:r>
            <a:r>
              <a:rPr lang="en-US" b="1" dirty="0"/>
              <a:t>one baptism</a:t>
            </a:r>
            <a:r>
              <a:rPr lang="en-US" dirty="0"/>
              <a:t>, </a:t>
            </a:r>
            <a:r>
              <a:rPr lang="en-US" dirty="0" smtClean="0"/>
              <a:t>be able to break that </a:t>
            </a:r>
            <a:r>
              <a:rPr lang="en-US" dirty="0"/>
              <a:t>down</a:t>
            </a:r>
            <a:r>
              <a:rPr lang="en-US" dirty="0" smtClean="0"/>
              <a:t>. (</a:t>
            </a:r>
            <a:r>
              <a:rPr lang="en-US" b="1" dirty="0" err="1" smtClean="0"/>
              <a:t>Eph</a:t>
            </a:r>
            <a:r>
              <a:rPr lang="en-US" b="1" dirty="0" smtClean="0"/>
              <a:t> 4:4-6, Acts 19:1-5, Acts 2 &amp; 10</a:t>
            </a:r>
            <a:r>
              <a:rPr lang="en-US" dirty="0" smtClean="0"/>
              <a:t>)</a:t>
            </a:r>
          </a:p>
          <a:p>
            <a:pPr lvl="0"/>
            <a:r>
              <a:rPr lang="en-US" b="1" dirty="0" smtClean="0"/>
              <a:t>Hebrews 10:24-25, 1 John 1:9</a:t>
            </a:r>
          </a:p>
          <a:p>
            <a:pPr marL="0" lvl="0" indent="0">
              <a:buNone/>
            </a:pPr>
            <a:endParaRPr lang="en-US" b="1" dirty="0" smtClean="0"/>
          </a:p>
          <a:p>
            <a:pPr marL="0" lvl="0" indent="0">
              <a:buNone/>
            </a:pPr>
            <a:r>
              <a:rPr lang="en-US" b="1" smtClean="0"/>
              <a:t>REMINDER: Acts </a:t>
            </a:r>
            <a:r>
              <a:rPr lang="en-US" b="1" dirty="0" smtClean="0"/>
              <a:t>OUTLINE due by 9/25!</a:t>
            </a:r>
            <a:endParaRPr lang="en-US" b="1" dirty="0"/>
          </a:p>
          <a:p>
            <a:pPr marL="0" indent="0">
              <a:buNone/>
            </a:pPr>
            <a:endParaRPr lang="en-US" dirty="0"/>
          </a:p>
        </p:txBody>
      </p:sp>
    </p:spTree>
    <p:extLst>
      <p:ext uri="{BB962C8B-B14F-4D97-AF65-F5344CB8AC3E}">
        <p14:creationId xmlns:p14="http://schemas.microsoft.com/office/powerpoint/2010/main" val="424833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7225"/>
            <a:ext cx="9144000" cy="55435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enixICC2013_LOGO_FINAL.png"/>
          <p:cNvPicPr>
            <a:picLocks noChangeAspect="1"/>
          </p:cNvPicPr>
          <p:nvPr/>
        </p:nvPicPr>
        <p:blipFill>
          <a:blip r:embed="rId2" cstate="print"/>
          <a:stretch>
            <a:fillRect/>
          </a:stretch>
        </p:blipFill>
        <p:spPr>
          <a:xfrm>
            <a:off x="1219200" y="1752600"/>
            <a:ext cx="6907937" cy="3453968"/>
          </a:xfrm>
          <a:prstGeom prst="rect">
            <a:avLst/>
          </a:prstGeom>
        </p:spPr>
      </p:pic>
      <p:sp>
        <p:nvSpPr>
          <p:cNvPr id="2" name="Title 1"/>
          <p:cNvSpPr>
            <a:spLocks noGrp="1"/>
          </p:cNvSpPr>
          <p:nvPr>
            <p:ph type="ctrTitle"/>
          </p:nvPr>
        </p:nvSpPr>
        <p:spPr>
          <a:xfrm>
            <a:off x="685800" y="1905000"/>
            <a:ext cx="7772400" cy="1466850"/>
          </a:xfrm>
        </p:spPr>
        <p:txBody>
          <a:bodyPr>
            <a:normAutofit/>
          </a:bodyPr>
          <a:lstStyle/>
          <a:p>
            <a:r>
              <a:rPr lang="en-US" sz="6600" b="1" dirty="0" smtClean="0">
                <a:latin typeface="Papyrus" pitchFamily="66" charset="0"/>
              </a:rPr>
              <a:t>First Principles 2014</a:t>
            </a:r>
            <a:endParaRPr lang="en-US" sz="6600" b="1" dirty="0">
              <a:latin typeface="Papyrus" pitchFamily="66" charset="0"/>
            </a:endParaRPr>
          </a:p>
        </p:txBody>
      </p:sp>
      <p:sp>
        <p:nvSpPr>
          <p:cNvPr id="3" name="Subtitle 2"/>
          <p:cNvSpPr>
            <a:spLocks noGrp="1"/>
          </p:cNvSpPr>
          <p:nvPr>
            <p:ph type="subTitle" idx="1"/>
          </p:nvPr>
        </p:nvSpPr>
        <p:spPr>
          <a:xfrm>
            <a:off x="1371600" y="381000"/>
            <a:ext cx="6400800" cy="1752600"/>
          </a:xfrm>
        </p:spPr>
        <p:txBody>
          <a:bodyPr/>
          <a:lstStyle/>
          <a:p>
            <a:r>
              <a:rPr lang="en-US" b="1" dirty="0" smtClean="0">
                <a:solidFill>
                  <a:schemeClr val="tx1"/>
                </a:solidFill>
              </a:rPr>
              <a:t>First Principles QUIZ:</a:t>
            </a:r>
          </a:p>
          <a:p>
            <a:r>
              <a:rPr lang="en-US" b="1" dirty="0" smtClean="0">
                <a:solidFill>
                  <a:schemeClr val="tx1"/>
                </a:solidFill>
              </a:rPr>
              <a:t>The Cross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over session #7 – The Cross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1 – Write out </a:t>
            </a:r>
            <a:r>
              <a:rPr lang="en-US" b="1" dirty="0" smtClean="0"/>
              <a:t>Matthew 28:18-20.</a:t>
            </a:r>
          </a:p>
          <a:p>
            <a:pPr marL="0" indent="0">
              <a:buNone/>
            </a:pPr>
            <a:r>
              <a:rPr lang="en-US" dirty="0" smtClean="0"/>
              <a:t>2 – Why did Jesus say what he said in </a:t>
            </a:r>
            <a:r>
              <a:rPr lang="en-US" b="1" dirty="0" smtClean="0"/>
              <a:t>Matthew 27:48</a:t>
            </a:r>
            <a:r>
              <a:rPr lang="en-US" dirty="0" smtClean="0"/>
              <a:t> as related to </a:t>
            </a:r>
            <a:r>
              <a:rPr lang="en-US" b="1" dirty="0" smtClean="0"/>
              <a:t>Isaiah 59:1-2</a:t>
            </a:r>
            <a:r>
              <a:rPr lang="en-US" dirty="0" smtClean="0"/>
              <a:t>?</a:t>
            </a:r>
          </a:p>
          <a:p>
            <a:pPr marL="0" indent="0">
              <a:buNone/>
            </a:pPr>
            <a:r>
              <a:rPr lang="en-US" dirty="0" smtClean="0"/>
              <a:t>3 – What do you do when you read </a:t>
            </a:r>
            <a:r>
              <a:rPr lang="en-US" b="1" dirty="0" smtClean="0"/>
              <a:t>Isaiah 53:4-6</a:t>
            </a:r>
            <a:r>
              <a:rPr lang="en-US" dirty="0" smtClean="0"/>
              <a:t>?</a:t>
            </a:r>
          </a:p>
          <a:p>
            <a:pPr marL="0" indent="0">
              <a:buNone/>
            </a:pPr>
            <a:r>
              <a:rPr lang="en-US" dirty="0" smtClean="0"/>
              <a:t>4 – What should you do immediately after this study if possible?</a:t>
            </a:r>
          </a:p>
          <a:p>
            <a:pPr marL="0" indent="0">
              <a:buNone/>
            </a:pPr>
            <a:r>
              <a:rPr lang="en-US" dirty="0" smtClean="0"/>
              <a:t>5 – What books are before and after Habakkuk? </a:t>
            </a:r>
            <a:endParaRPr lang="en-US" dirty="0"/>
          </a:p>
          <a:p>
            <a:pPr marL="0" indent="0">
              <a:buNone/>
            </a:pPr>
            <a:endParaRPr lang="en-US" b="1" dirty="0" smtClean="0"/>
          </a:p>
          <a:p>
            <a:pPr marL="0" indent="0">
              <a:buNone/>
            </a:pPr>
            <a:r>
              <a:rPr lang="en-US" b="1" dirty="0" smtClean="0"/>
              <a:t>BONUS #1</a:t>
            </a:r>
          </a:p>
          <a:p>
            <a:pPr>
              <a:buFontTx/>
              <a:buChar char="-"/>
            </a:pPr>
            <a:r>
              <a:rPr lang="en-US" dirty="0" smtClean="0"/>
              <a:t>Subscribe to youtube.com/</a:t>
            </a:r>
            <a:r>
              <a:rPr lang="en-US" dirty="0" err="1" smtClean="0"/>
              <a:t>phxicc</a:t>
            </a:r>
            <a:r>
              <a:rPr lang="en-US" dirty="0" smtClean="0"/>
              <a:t> OR</a:t>
            </a:r>
          </a:p>
          <a:p>
            <a:pPr>
              <a:buFontTx/>
              <a:buChar char="-"/>
            </a:pPr>
            <a:r>
              <a:rPr lang="en-US" dirty="0" smtClean="0"/>
              <a:t>twitter.com/</a:t>
            </a:r>
            <a:r>
              <a:rPr lang="en-US" dirty="0" err="1" smtClean="0"/>
              <a:t>phxicc</a:t>
            </a:r>
            <a:r>
              <a:rPr lang="en-US" dirty="0" smtClean="0"/>
              <a:t> </a:t>
            </a:r>
          </a:p>
          <a:p>
            <a:pPr marL="0" indent="0">
              <a:buNone/>
            </a:pPr>
            <a:endParaRPr lang="en-US" b="1" dirty="0" smtClean="0"/>
          </a:p>
          <a:p>
            <a:pPr marL="0" indent="0">
              <a:buNone/>
            </a:pPr>
            <a:r>
              <a:rPr lang="en-US" b="1" dirty="0" smtClean="0"/>
              <a:t>BONUS #2 (up to 4 points)</a:t>
            </a:r>
          </a:p>
          <a:p>
            <a:pPr>
              <a:buFontTx/>
              <a:buChar char="-"/>
            </a:pPr>
            <a:r>
              <a:rPr lang="en-US" dirty="0" smtClean="0"/>
              <a:t>+1 point for every study you were in during the past 7 days.</a:t>
            </a:r>
          </a:p>
          <a:p>
            <a:pPr>
              <a:buFontTx/>
              <a:buChar char="-"/>
            </a:pPr>
            <a:r>
              <a:rPr lang="en-US" dirty="0" smtClean="0"/>
              <a:t>+2 points for every study you led during the past 7 days.</a:t>
            </a:r>
          </a:p>
          <a:p>
            <a:pPr marL="0" indent="0">
              <a:buNone/>
            </a:pPr>
            <a:endParaRPr lang="en-US" dirty="0"/>
          </a:p>
        </p:txBody>
      </p:sp>
    </p:spTree>
    <p:extLst>
      <p:ext uri="{BB962C8B-B14F-4D97-AF65-F5344CB8AC3E}">
        <p14:creationId xmlns:p14="http://schemas.microsoft.com/office/powerpoint/2010/main" val="881041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Quiz over session #7 – The </a:t>
            </a:r>
            <a:r>
              <a:rPr lang="en-US" dirty="0" smtClean="0"/>
              <a:t>Cross</a:t>
            </a:r>
            <a:br>
              <a:rPr lang="en-US" dirty="0" smtClean="0"/>
            </a:br>
            <a:r>
              <a:rPr lang="en-US" dirty="0" smtClean="0"/>
              <a:t>Answer Key</a:t>
            </a:r>
            <a:endParaRPr lang="en-US" dirty="0"/>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1 – Write out </a:t>
            </a:r>
            <a:r>
              <a:rPr lang="en-US" b="1" dirty="0"/>
              <a:t>Matthew </a:t>
            </a:r>
            <a:r>
              <a:rPr lang="en-US" b="1" dirty="0" smtClean="0"/>
              <a:t>28:18-20. “</a:t>
            </a:r>
            <a:r>
              <a:rPr lang="en-US" b="1" i="1" dirty="0" smtClean="0"/>
              <a:t>Then Jesus came to them and said, “All authority in heaven and on earth has been given to me. Therefore go and make disciples of all nations, baptizing them in the name of the Father and of the Son and of the Holy Spirit, and teaching them to obey everything I have commanded you.  And surely I am with you always, to the very end of the age.”</a:t>
            </a:r>
          </a:p>
          <a:p>
            <a:pPr marL="0" indent="0">
              <a:buNone/>
            </a:pPr>
            <a:endParaRPr lang="en-US" b="1" dirty="0"/>
          </a:p>
          <a:p>
            <a:pPr marL="0" indent="0">
              <a:buNone/>
            </a:pPr>
            <a:r>
              <a:rPr lang="en-US" dirty="0"/>
              <a:t>2 – Why did Jesus say what he said in </a:t>
            </a:r>
            <a:r>
              <a:rPr lang="en-US" b="1" dirty="0"/>
              <a:t>Matthew 27:48</a:t>
            </a:r>
            <a:r>
              <a:rPr lang="en-US" dirty="0"/>
              <a:t> as related to </a:t>
            </a:r>
            <a:r>
              <a:rPr lang="en-US" b="1" dirty="0"/>
              <a:t>Isaiah 59:1-2</a:t>
            </a:r>
            <a:r>
              <a:rPr lang="en-US" dirty="0" smtClean="0"/>
              <a:t>?</a:t>
            </a:r>
          </a:p>
          <a:p>
            <a:r>
              <a:rPr lang="en-US" dirty="0" smtClean="0"/>
              <a:t>Because he took on </a:t>
            </a:r>
            <a:r>
              <a:rPr lang="en-US" b="1" i="1" dirty="0" smtClean="0"/>
              <a:t>our sins</a:t>
            </a:r>
            <a:r>
              <a:rPr lang="en-US" dirty="0" smtClean="0"/>
              <a:t>, he was then in the darkness, separated from God for the first time.</a:t>
            </a:r>
            <a:endParaRPr lang="en-US" dirty="0"/>
          </a:p>
          <a:p>
            <a:pPr marL="0" indent="0">
              <a:buNone/>
            </a:pPr>
            <a:endParaRPr lang="en-US" dirty="0" smtClean="0"/>
          </a:p>
          <a:p>
            <a:pPr marL="0" indent="0">
              <a:buNone/>
            </a:pPr>
            <a:r>
              <a:rPr lang="en-US" dirty="0" smtClean="0"/>
              <a:t>3 </a:t>
            </a:r>
            <a:r>
              <a:rPr lang="en-US" dirty="0"/>
              <a:t>– What do you do when you read </a:t>
            </a:r>
            <a:r>
              <a:rPr lang="en-US" b="1" dirty="0"/>
              <a:t>Isaiah 53:4-6</a:t>
            </a:r>
            <a:r>
              <a:rPr lang="en-US" dirty="0" smtClean="0"/>
              <a:t>?</a:t>
            </a:r>
          </a:p>
          <a:p>
            <a:r>
              <a:rPr lang="en-US" dirty="0" smtClean="0"/>
              <a:t>Substitute the person’s name.</a:t>
            </a:r>
            <a:endParaRPr lang="en-US" dirty="0"/>
          </a:p>
          <a:p>
            <a:pPr marL="0" indent="0">
              <a:buNone/>
            </a:pPr>
            <a:endParaRPr lang="en-US" dirty="0" smtClean="0"/>
          </a:p>
          <a:p>
            <a:pPr marL="0" indent="0">
              <a:buNone/>
            </a:pPr>
            <a:r>
              <a:rPr lang="en-US" dirty="0" smtClean="0"/>
              <a:t>4 </a:t>
            </a:r>
            <a:r>
              <a:rPr lang="en-US" dirty="0"/>
              <a:t>– What should you do immediately after this study if possible</a:t>
            </a:r>
            <a:r>
              <a:rPr lang="en-US" dirty="0" smtClean="0"/>
              <a:t>?</a:t>
            </a:r>
          </a:p>
          <a:p>
            <a:r>
              <a:rPr lang="en-US" dirty="0" smtClean="0"/>
              <a:t>Watch the passion or cross video.</a:t>
            </a:r>
            <a:endParaRPr lang="en-US" dirty="0"/>
          </a:p>
          <a:p>
            <a:pPr marL="0" indent="0">
              <a:buNone/>
            </a:pPr>
            <a:endParaRPr lang="en-US" dirty="0" smtClean="0"/>
          </a:p>
          <a:p>
            <a:pPr marL="0" indent="0">
              <a:buNone/>
            </a:pPr>
            <a:r>
              <a:rPr lang="en-US" dirty="0" smtClean="0"/>
              <a:t>5 </a:t>
            </a:r>
            <a:r>
              <a:rPr lang="en-US" dirty="0"/>
              <a:t>– What books are before and after Habakkuk? </a:t>
            </a:r>
          </a:p>
          <a:p>
            <a:r>
              <a:rPr lang="en-US" b="1" dirty="0" smtClean="0"/>
              <a:t>Nahum, Habakkuk, Zephaniah</a:t>
            </a:r>
          </a:p>
          <a:p>
            <a:pPr marL="0" indent="0">
              <a:buNone/>
            </a:pPr>
            <a:endParaRPr lang="en-US" b="1" dirty="0"/>
          </a:p>
        </p:txBody>
      </p:sp>
    </p:spTree>
    <p:extLst>
      <p:ext uri="{BB962C8B-B14F-4D97-AF65-F5344CB8AC3E}">
        <p14:creationId xmlns:p14="http://schemas.microsoft.com/office/powerpoint/2010/main" val="2101360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Questions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BONUS #</a:t>
            </a:r>
            <a:r>
              <a:rPr lang="en-US" b="1" dirty="0" smtClean="0"/>
              <a:t>1 (either or! Carrying Bonus)</a:t>
            </a:r>
            <a:endParaRPr lang="en-US" b="1" dirty="0"/>
          </a:p>
          <a:p>
            <a:pPr>
              <a:buFontTx/>
              <a:buChar char="-"/>
            </a:pPr>
            <a:r>
              <a:rPr lang="en-US" dirty="0"/>
              <a:t>Subscribe to youtube.com/</a:t>
            </a:r>
            <a:r>
              <a:rPr lang="en-US" dirty="0" err="1"/>
              <a:t>phxicc</a:t>
            </a:r>
            <a:r>
              <a:rPr lang="en-US" dirty="0"/>
              <a:t> OR</a:t>
            </a:r>
          </a:p>
          <a:p>
            <a:pPr>
              <a:buFontTx/>
              <a:buChar char="-"/>
            </a:pPr>
            <a:r>
              <a:rPr lang="en-US" dirty="0"/>
              <a:t>twitter.com/</a:t>
            </a:r>
            <a:r>
              <a:rPr lang="en-US" dirty="0" err="1"/>
              <a:t>phxicc</a:t>
            </a:r>
            <a:r>
              <a:rPr lang="en-US" dirty="0"/>
              <a:t> </a:t>
            </a:r>
          </a:p>
          <a:p>
            <a:pPr marL="0" indent="0">
              <a:buNone/>
            </a:pPr>
            <a:endParaRPr lang="en-US" b="1" dirty="0"/>
          </a:p>
          <a:p>
            <a:pPr marL="0" indent="0">
              <a:buNone/>
            </a:pPr>
            <a:r>
              <a:rPr lang="en-US" b="1" dirty="0"/>
              <a:t>BONUS #2 (up to 4 points)</a:t>
            </a:r>
          </a:p>
          <a:p>
            <a:pPr>
              <a:buFontTx/>
              <a:buChar char="-"/>
            </a:pPr>
            <a:r>
              <a:rPr lang="en-US" dirty="0"/>
              <a:t>+1 point for every </a:t>
            </a:r>
            <a:r>
              <a:rPr lang="en-US" dirty="0" smtClean="0"/>
              <a:t>FP study </a:t>
            </a:r>
            <a:r>
              <a:rPr lang="en-US" dirty="0"/>
              <a:t>you were in during the past 7 days.</a:t>
            </a:r>
          </a:p>
          <a:p>
            <a:pPr>
              <a:buFontTx/>
              <a:buChar char="-"/>
            </a:pPr>
            <a:r>
              <a:rPr lang="en-US" dirty="0"/>
              <a:t>+2 points for every </a:t>
            </a:r>
            <a:r>
              <a:rPr lang="en-US" dirty="0" smtClean="0"/>
              <a:t>FP study </a:t>
            </a:r>
            <a:r>
              <a:rPr lang="en-US" dirty="0"/>
              <a:t>you led during the past 7 days.</a:t>
            </a:r>
          </a:p>
          <a:p>
            <a:endParaRPr lang="en-US" dirty="0"/>
          </a:p>
        </p:txBody>
      </p:sp>
    </p:spTree>
    <p:extLst>
      <p:ext uri="{BB962C8B-B14F-4D97-AF65-F5344CB8AC3E}">
        <p14:creationId xmlns:p14="http://schemas.microsoft.com/office/powerpoint/2010/main" val="83219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Baptism with The Holy Spirit</a:t>
            </a:r>
            <a:endParaRPr lang="en-US" sz="3600"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John 3:34-36 (NIV 84)</a:t>
            </a:r>
            <a:endParaRPr lang="en-US" dirty="0"/>
          </a:p>
          <a:p>
            <a:pPr marL="0" indent="0">
              <a:buNone/>
            </a:pPr>
            <a:r>
              <a:rPr lang="en-US" i="1" dirty="0" smtClean="0"/>
              <a:t>“For </a:t>
            </a:r>
            <a:r>
              <a:rPr lang="en-US" i="1" dirty="0"/>
              <a:t>the one whom God has sent speaks the words of God, for God gives the Spirit </a:t>
            </a:r>
            <a:r>
              <a:rPr lang="en-US" b="1" i="1" dirty="0"/>
              <a:t>without limit</a:t>
            </a:r>
            <a:r>
              <a:rPr lang="en-US" b="1" i="1" dirty="0" smtClean="0"/>
              <a:t>.</a:t>
            </a:r>
            <a:r>
              <a:rPr lang="en-US" i="1" dirty="0" smtClean="0"/>
              <a:t>”</a:t>
            </a:r>
            <a:endParaRPr lang="en-US" i="1" dirty="0"/>
          </a:p>
          <a:p>
            <a:pPr lvl="0"/>
            <a:r>
              <a:rPr lang="en-US" dirty="0"/>
              <a:t>The </a:t>
            </a:r>
            <a:r>
              <a:rPr lang="en-US" b="1" dirty="0"/>
              <a:t>Greek</a:t>
            </a:r>
            <a:r>
              <a:rPr lang="en-US" dirty="0"/>
              <a:t> here for "</a:t>
            </a:r>
            <a:r>
              <a:rPr lang="en-US" b="1" dirty="0"/>
              <a:t>limit</a:t>
            </a:r>
            <a:r>
              <a:rPr lang="en-US" dirty="0"/>
              <a:t>" is "</a:t>
            </a:r>
            <a:r>
              <a:rPr lang="en-US" b="1" dirty="0" err="1"/>
              <a:t>Metron</a:t>
            </a:r>
            <a:r>
              <a:rPr lang="en-US" dirty="0"/>
              <a:t>" which means literally "</a:t>
            </a:r>
            <a:r>
              <a:rPr lang="en-US" b="1" dirty="0"/>
              <a:t>measure</a:t>
            </a:r>
            <a:r>
              <a:rPr lang="en-US" b="1" dirty="0" smtClean="0"/>
              <a:t>.</a:t>
            </a:r>
            <a:r>
              <a:rPr lang="en-US" dirty="0" smtClean="0"/>
              <a:t>"</a:t>
            </a:r>
            <a:endParaRPr lang="en-US" dirty="0"/>
          </a:p>
          <a:p>
            <a:pPr marL="0" indent="0">
              <a:buNone/>
            </a:pPr>
            <a:r>
              <a:rPr lang="en-US" b="1" dirty="0"/>
              <a:t>John 3:33-34 </a:t>
            </a:r>
            <a:r>
              <a:rPr lang="en-US" dirty="0"/>
              <a:t>(</a:t>
            </a:r>
            <a:r>
              <a:rPr lang="en-US" b="1" dirty="0" smtClean="0"/>
              <a:t>NASB – a more literal translation</a:t>
            </a:r>
            <a:r>
              <a:rPr lang="en-US" dirty="0" smtClean="0"/>
              <a:t>)</a:t>
            </a:r>
            <a:endParaRPr lang="en-US" dirty="0"/>
          </a:p>
          <a:p>
            <a:pPr marL="0" indent="0">
              <a:buNone/>
            </a:pPr>
            <a:r>
              <a:rPr lang="en-US" i="1" dirty="0" smtClean="0"/>
              <a:t>"</a:t>
            </a:r>
            <a:r>
              <a:rPr lang="en-US" i="1" dirty="0"/>
              <a:t>For He whom God has sent speaks the words of God; for He gives the Spirit </a:t>
            </a:r>
            <a:r>
              <a:rPr lang="en-US" b="1" i="1" dirty="0"/>
              <a:t>without measure</a:t>
            </a:r>
            <a:r>
              <a:rPr lang="en-US" i="1" dirty="0" smtClean="0"/>
              <a:t>.”</a:t>
            </a:r>
            <a:endParaRPr lang="en-US" i="1" dirty="0"/>
          </a:p>
          <a:p>
            <a:pPr lvl="0"/>
            <a:r>
              <a:rPr lang="en-US" dirty="0"/>
              <a:t>We are going to break down the word </a:t>
            </a:r>
            <a:r>
              <a:rPr lang="en-US" b="1" dirty="0"/>
              <a:t>measure</a:t>
            </a:r>
            <a:r>
              <a:rPr lang="en-US" dirty="0"/>
              <a:t> when related to </a:t>
            </a:r>
            <a:r>
              <a:rPr lang="en-US" b="1" dirty="0"/>
              <a:t>manifestations</a:t>
            </a:r>
            <a:r>
              <a:rPr lang="en-US" dirty="0"/>
              <a:t> of the Holy Spirit , into </a:t>
            </a:r>
            <a:r>
              <a:rPr lang="en-US" b="1" dirty="0"/>
              <a:t>three </a:t>
            </a:r>
            <a:r>
              <a:rPr lang="en-US" b="1" dirty="0" smtClean="0"/>
              <a:t>parts</a:t>
            </a:r>
            <a:r>
              <a:rPr lang="en-US" dirty="0"/>
              <a:t>:</a:t>
            </a:r>
            <a:endParaRPr lang="en-US" dirty="0" smtClean="0"/>
          </a:p>
          <a:p>
            <a:pPr marL="971550" lvl="1" indent="-514350">
              <a:buFont typeface="+mj-lt"/>
              <a:buAutoNum type="arabicPeriod"/>
            </a:pPr>
            <a:r>
              <a:rPr lang="en-US" dirty="0" smtClean="0"/>
              <a:t>The “Indwelling” of the Holy Spirit</a:t>
            </a:r>
          </a:p>
          <a:p>
            <a:pPr marL="971550" lvl="1" indent="-514350">
              <a:buFont typeface="+mj-lt"/>
              <a:buAutoNum type="arabicPeriod"/>
            </a:pPr>
            <a:r>
              <a:rPr lang="en-US" dirty="0" smtClean="0"/>
              <a:t>The Baptism with the Holy Spirit</a:t>
            </a:r>
          </a:p>
          <a:p>
            <a:pPr marL="971550" lvl="1" indent="-514350">
              <a:buFont typeface="+mj-lt"/>
              <a:buAutoNum type="arabicPeriod"/>
            </a:pPr>
            <a:r>
              <a:rPr lang="en-US" dirty="0" smtClean="0"/>
              <a:t>The Miraculous Gifts of the Holy Spirit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4449</TotalTime>
  <Words>4056</Words>
  <Application>Microsoft Office PowerPoint</Application>
  <PresentationFormat>On-screen Show (4:3)</PresentationFormat>
  <Paragraphs>330</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Papyrus</vt:lpstr>
      <vt:lpstr>Office Theme</vt:lpstr>
      <vt:lpstr>WELCOME</vt:lpstr>
      <vt:lpstr>Upcoming Events:</vt:lpstr>
      <vt:lpstr>Upcoming Events</vt:lpstr>
      <vt:lpstr>PowerPoint Presentation</vt:lpstr>
      <vt:lpstr>First Principles 2014</vt:lpstr>
      <vt:lpstr>Quiz over session #7 – The Cross</vt:lpstr>
      <vt:lpstr>Quiz over session #7 – The Cross Answer Key</vt:lpstr>
      <vt:lpstr>BONUS Questions</vt:lpstr>
      <vt:lpstr>The Baptism with The Holy Spirit</vt:lpstr>
      <vt:lpstr>(1) The “Indwelling” of the Holy Spirit</vt:lpstr>
      <vt:lpstr>(1) The “Indwelling” of the Holy Spirit</vt:lpstr>
      <vt:lpstr>(1) The “Indwelling” of the Holy Spirit</vt:lpstr>
      <vt:lpstr>A.) *Five Characteristics of the Baptism With The Holy Spirit in Acts 2 and Acts 10</vt:lpstr>
      <vt:lpstr>1. Promise (not command) </vt:lpstr>
      <vt:lpstr>1. Promise (not command) Why is the Baptism with the Holy Spirit coming?</vt:lpstr>
      <vt:lpstr>1. Promise (not command) Why was the Baptism with the Holy Spirit necessary to usher in the Kingdom of God?</vt:lpstr>
      <vt:lpstr>The promised POWER to usher in The Kingdom of God!</vt:lpstr>
      <vt:lpstr>2. Predicted (Prophecy)  3. Came without warning.</vt:lpstr>
      <vt:lpstr>3. Came without warning</vt:lpstr>
      <vt:lpstr>4. Languages Other Tongues = Known Languages</vt:lpstr>
      <vt:lpstr>5. Purpose:  To usher in the Kingdom with Power</vt:lpstr>
      <vt:lpstr>Acts 2 Characteristics (Summary)</vt:lpstr>
      <vt:lpstr>Acts 2:17</vt:lpstr>
      <vt:lpstr>Acts 10:1-8</vt:lpstr>
      <vt:lpstr>Acts 10:9-23</vt:lpstr>
      <vt:lpstr>Acts 10:24-33</vt:lpstr>
      <vt:lpstr>Acts 10:34-48</vt:lpstr>
      <vt:lpstr>Comparing These Events: Acts 10 vs. Acts 2</vt:lpstr>
      <vt:lpstr>Acts 11:1-3</vt:lpstr>
      <vt:lpstr>Acts 11:15-18</vt:lpstr>
      <vt:lpstr>Ephesians 4:4-6</vt:lpstr>
      <vt:lpstr>The One Baptism in Eph 4:4-6</vt:lpstr>
      <vt:lpstr>The One Baptism (Eph 4):  John’s Baptism?</vt:lpstr>
      <vt:lpstr>The One Baptism (Eph 4):  John’s Baptism?</vt:lpstr>
      <vt:lpstr>The One Baptism (Eph 4):  Baptism with the Holy Spirit?</vt:lpstr>
      <vt:lpstr>The One Baptism (Eph 4):  Baptism In The Name of Jesus Christ?</vt:lpstr>
      <vt:lpstr>The One Baptism (Eph 4):  Baptism In The Name of Jesus Christ?</vt:lpstr>
      <vt:lpstr>Quiz prep for Saturday!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Principles 2013</dc:title>
  <dc:creator>jeremyc</dc:creator>
  <cp:lastModifiedBy>Jeremy Ciaramella</cp:lastModifiedBy>
  <cp:revision>229</cp:revision>
  <dcterms:created xsi:type="dcterms:W3CDTF">2013-09-12T00:53:41Z</dcterms:created>
  <dcterms:modified xsi:type="dcterms:W3CDTF">2014-09-11T01:31:57Z</dcterms:modified>
</cp:coreProperties>
</file>