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84" r:id="rId2"/>
    <p:sldId id="370" r:id="rId3"/>
    <p:sldId id="371" r:id="rId4"/>
    <p:sldId id="372" r:id="rId5"/>
    <p:sldId id="285" r:id="rId6"/>
    <p:sldId id="351" r:id="rId7"/>
    <p:sldId id="379" r:id="rId8"/>
    <p:sldId id="373" r:id="rId9"/>
    <p:sldId id="374" r:id="rId10"/>
    <p:sldId id="376" r:id="rId11"/>
    <p:sldId id="377" r:id="rId12"/>
    <p:sldId id="378" r:id="rId13"/>
    <p:sldId id="375" r:id="rId14"/>
    <p:sldId id="380" r:id="rId15"/>
    <p:sldId id="313"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81" r:id="rId31"/>
    <p:sldId id="366" r:id="rId32"/>
    <p:sldId id="382" r:id="rId33"/>
    <p:sldId id="383" r:id="rId34"/>
    <p:sldId id="367" r:id="rId35"/>
    <p:sldId id="368" r:id="rId36"/>
    <p:sldId id="369" r:id="rId3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8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0B677C17-39B6-4355-A23E-8EA598B321BE}" type="datetimeFigureOut">
              <a:rPr lang="en-US" smtClean="0"/>
              <a:t>9/13/2014</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ADB3215B-24E0-4D7D-9B8B-8D0B90176F5C}" type="slidenum">
              <a:rPr lang="en-US" smtClean="0"/>
              <a:t>‹#›</a:t>
            </a:fld>
            <a:endParaRPr lang="en-US"/>
          </a:p>
        </p:txBody>
      </p:sp>
    </p:spTree>
    <p:extLst>
      <p:ext uri="{BB962C8B-B14F-4D97-AF65-F5344CB8AC3E}">
        <p14:creationId xmlns:p14="http://schemas.microsoft.com/office/powerpoint/2010/main" val="25009492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6DAE4-A884-4FDA-A0A1-E1752CE721B2}"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6DAE4-A884-4FDA-A0A1-E1752CE721B2}"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6DAE4-A884-4FDA-A0A1-E1752CE721B2}" type="datetimeFigureOut">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6DAE4-A884-4FDA-A0A1-E1752CE721B2}" type="datetimeFigureOut">
              <a:rPr lang="en-US" smtClean="0"/>
              <a:pPr/>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6DAE4-A884-4FDA-A0A1-E1752CE721B2}" type="datetimeFigureOut">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6DAE4-A884-4FDA-A0A1-E1752CE721B2}" type="datetimeFigureOut">
              <a:rPr lang="en-US" smtClean="0"/>
              <a:pPr/>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7BDA-8F2C-48ED-B1CF-E6A48CD7A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jeremy@usd21.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enixICC2013_LOGO_FINAL.png"/>
          <p:cNvPicPr>
            <a:picLocks noGrp="1" noChangeAspect="1"/>
          </p:cNvPicPr>
          <p:nvPr>
            <p:ph idx="1"/>
          </p:nvPr>
        </p:nvPicPr>
        <p:blipFill>
          <a:blip r:embed="rId2" cstate="print"/>
          <a:stretch>
            <a:fillRect/>
          </a:stretch>
        </p:blipFill>
        <p:spPr>
          <a:xfrm>
            <a:off x="1066800" y="838200"/>
            <a:ext cx="6907937" cy="3453968"/>
          </a:xfrm>
        </p:spPr>
      </p:pic>
      <p:sp>
        <p:nvSpPr>
          <p:cNvPr id="2" name="Title 1"/>
          <p:cNvSpPr>
            <a:spLocks noGrp="1"/>
          </p:cNvSpPr>
          <p:nvPr>
            <p:ph type="title"/>
          </p:nvPr>
        </p:nvSpPr>
        <p:spPr>
          <a:xfrm>
            <a:off x="457200" y="1295400"/>
            <a:ext cx="8229600" cy="1143000"/>
          </a:xfrm>
        </p:spPr>
        <p:txBody>
          <a:bodyPr>
            <a:normAutofit/>
          </a:bodyPr>
          <a:lstStyle/>
          <a:p>
            <a:r>
              <a:rPr lang="en-US" sz="6600" b="1" dirty="0" smtClean="0">
                <a:latin typeface="Papyrus" pitchFamily="66" charset="0"/>
              </a:rPr>
              <a:t>WELCOME</a:t>
            </a:r>
            <a:endParaRPr lang="en-US" sz="6600" b="1" dirty="0">
              <a:latin typeface="Papyrus" pitchFamily="66" charset="0"/>
            </a:endParaRPr>
          </a:p>
        </p:txBody>
      </p:sp>
      <p:sp>
        <p:nvSpPr>
          <p:cNvPr id="6" name="Title 1"/>
          <p:cNvSpPr txBox="1">
            <a:spLocks/>
          </p:cNvSpPr>
          <p:nvPr/>
        </p:nvSpPr>
        <p:spPr>
          <a:xfrm>
            <a:off x="381000" y="4419600"/>
            <a:ext cx="822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Papyrus" pitchFamily="66" charset="0"/>
                <a:ea typeface="+mj-ea"/>
                <a:cs typeface="+mj-cs"/>
              </a:rPr>
              <a:t>phxicc.org  &amp; usd21.org  facebook.com/</a:t>
            </a:r>
            <a:r>
              <a:rPr kumimoji="0" lang="en-US" sz="6600" b="1" i="0" u="none" strike="noStrike" kern="1200" cap="none" spc="0" normalizeH="0" baseline="0" noProof="0" dirty="0" err="1" smtClean="0">
                <a:ln>
                  <a:noFill/>
                </a:ln>
                <a:solidFill>
                  <a:schemeClr val="tx1"/>
                </a:solidFill>
                <a:effectLst/>
                <a:uLnTx/>
                <a:uFillTx/>
                <a:latin typeface="Papyrus" pitchFamily="66" charset="0"/>
                <a:ea typeface="+mj-ea"/>
                <a:cs typeface="+mj-cs"/>
              </a:rPr>
              <a:t>phxicc</a:t>
            </a:r>
            <a:endParaRPr kumimoji="0" lang="en-US" sz="6600" b="1" i="0" u="none" strike="noStrike" kern="1200" cap="none" spc="0" normalizeH="0" baseline="0" noProof="0" dirty="0">
              <a:ln>
                <a:noFill/>
              </a:ln>
              <a:solidFill>
                <a:schemeClr val="tx1"/>
              </a:solidFill>
              <a:effectLst/>
              <a:uLnTx/>
              <a:uFillTx/>
              <a:latin typeface="Papyrus" pitchFamily="66"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 With The Holy Spirit</a:t>
            </a:r>
            <a:br>
              <a:rPr lang="en-US" dirty="0"/>
            </a:br>
            <a:r>
              <a:rPr lang="en-US" dirty="0"/>
              <a:t>Answer Key </a:t>
            </a:r>
            <a:r>
              <a:rPr lang="en-US" b="1" dirty="0"/>
              <a:t>#2 &amp; #3</a:t>
            </a:r>
          </a:p>
        </p:txBody>
      </p:sp>
      <p:sp>
        <p:nvSpPr>
          <p:cNvPr id="3" name="Content Placeholder 2"/>
          <p:cNvSpPr>
            <a:spLocks noGrp="1"/>
          </p:cNvSpPr>
          <p:nvPr>
            <p:ph idx="1"/>
          </p:nvPr>
        </p:nvSpPr>
        <p:spPr/>
        <p:txBody>
          <a:bodyPr>
            <a:normAutofit fontScale="92500"/>
          </a:bodyPr>
          <a:lstStyle/>
          <a:p>
            <a:pPr marL="0" indent="0">
              <a:buNone/>
            </a:pPr>
            <a:r>
              <a:rPr lang="en-US" b="1" dirty="0" smtClean="0"/>
              <a:t>#2 </a:t>
            </a:r>
            <a:r>
              <a:rPr lang="en-US" dirty="0" smtClean="0"/>
              <a:t>Write </a:t>
            </a:r>
            <a:r>
              <a:rPr lang="en-US" dirty="0"/>
              <a:t>out </a:t>
            </a:r>
            <a:r>
              <a:rPr lang="en-US" b="1" dirty="0"/>
              <a:t>1 John 1:9</a:t>
            </a:r>
          </a:p>
          <a:p>
            <a:pPr marL="400050" lvl="1" indent="0">
              <a:buNone/>
            </a:pPr>
            <a:r>
              <a:rPr lang="en-US" b="1" i="1" dirty="0"/>
              <a:t>“If we confess our sins, he is faithful and just and will forgive us our sins and purify us from all </a:t>
            </a:r>
            <a:r>
              <a:rPr lang="en-US" b="1" i="1" dirty="0" smtClean="0"/>
              <a:t>unrighteousness”</a:t>
            </a:r>
          </a:p>
          <a:p>
            <a:pPr marL="0" indent="0">
              <a:buNone/>
            </a:pPr>
            <a:endParaRPr lang="en-US" dirty="0" smtClean="0"/>
          </a:p>
          <a:p>
            <a:pPr marL="0" indent="0">
              <a:buNone/>
            </a:pPr>
            <a:r>
              <a:rPr lang="en-US" b="1" dirty="0" smtClean="0"/>
              <a:t>#3 </a:t>
            </a:r>
            <a:r>
              <a:rPr lang="en-US" dirty="0" smtClean="0"/>
              <a:t>What are the three measures of the Holy Spirit?</a:t>
            </a:r>
          </a:p>
          <a:p>
            <a:pPr marL="914400" lvl="1" indent="-514350">
              <a:buFont typeface="+mj-lt"/>
              <a:buAutoNum type="arabicPeriod"/>
            </a:pPr>
            <a:r>
              <a:rPr lang="en-US" dirty="0" smtClean="0"/>
              <a:t>The </a:t>
            </a:r>
            <a:r>
              <a:rPr lang="en-US" dirty="0"/>
              <a:t>Indwelling of the Holy Spirit </a:t>
            </a:r>
          </a:p>
          <a:p>
            <a:pPr marL="914400" lvl="1" indent="-514350">
              <a:buFont typeface="+mj-lt"/>
              <a:buAutoNum type="arabicPeriod"/>
            </a:pPr>
            <a:r>
              <a:rPr lang="en-US" dirty="0"/>
              <a:t>The Baptism with the Holy Spirit</a:t>
            </a:r>
          </a:p>
          <a:p>
            <a:pPr marL="914400" lvl="1" indent="-514350">
              <a:buFont typeface="+mj-lt"/>
              <a:buAutoNum type="arabicPeriod"/>
            </a:pPr>
            <a:r>
              <a:rPr lang="en-US" dirty="0"/>
              <a:t>The Miraculous gifts of the Holy Spirit</a:t>
            </a:r>
          </a:p>
          <a:p>
            <a:endParaRPr lang="en-US" b="1" dirty="0"/>
          </a:p>
        </p:txBody>
      </p:sp>
    </p:spTree>
    <p:extLst>
      <p:ext uri="{BB962C8B-B14F-4D97-AF65-F5344CB8AC3E}">
        <p14:creationId xmlns:p14="http://schemas.microsoft.com/office/powerpoint/2010/main" val="403679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 With The Holy Spirit</a:t>
            </a:r>
            <a:br>
              <a:rPr lang="en-US" dirty="0"/>
            </a:br>
            <a:r>
              <a:rPr lang="en-US" dirty="0"/>
              <a:t>Answer Key </a:t>
            </a:r>
            <a:r>
              <a:rPr lang="en-US" b="1" dirty="0" smtClean="0"/>
              <a:t>#4</a:t>
            </a:r>
            <a:endParaRPr lang="en-US" b="1" dirty="0"/>
          </a:p>
        </p:txBody>
      </p:sp>
      <p:sp>
        <p:nvSpPr>
          <p:cNvPr id="3" name="Content Placeholder 2"/>
          <p:cNvSpPr>
            <a:spLocks noGrp="1"/>
          </p:cNvSpPr>
          <p:nvPr>
            <p:ph idx="1"/>
          </p:nvPr>
        </p:nvSpPr>
        <p:spPr/>
        <p:txBody>
          <a:bodyPr/>
          <a:lstStyle/>
          <a:p>
            <a:pPr marL="0" indent="0">
              <a:buNone/>
            </a:pPr>
            <a:r>
              <a:rPr lang="en-US" b="1" dirty="0" smtClean="0"/>
              <a:t>#4</a:t>
            </a:r>
            <a:r>
              <a:rPr lang="en-US" dirty="0" smtClean="0"/>
              <a:t> What </a:t>
            </a:r>
            <a:r>
              <a:rPr lang="en-US" dirty="0"/>
              <a:t>are the three baptisms in the New Testament?</a:t>
            </a:r>
          </a:p>
          <a:p>
            <a:pPr marL="914400" lvl="1" indent="-514350">
              <a:buFont typeface="+mj-lt"/>
              <a:buAutoNum type="arabicPeriod"/>
            </a:pPr>
            <a:r>
              <a:rPr lang="en-US" dirty="0"/>
              <a:t>The Baptism of John</a:t>
            </a:r>
          </a:p>
          <a:p>
            <a:pPr marL="914400" lvl="1" indent="-514350">
              <a:buFont typeface="+mj-lt"/>
              <a:buAutoNum type="arabicPeriod"/>
            </a:pPr>
            <a:r>
              <a:rPr lang="en-US" dirty="0"/>
              <a:t>The Baptism with the Holy Spirit</a:t>
            </a:r>
          </a:p>
          <a:p>
            <a:pPr marL="914400" lvl="1" indent="-514350">
              <a:buFont typeface="+mj-lt"/>
              <a:buAutoNum type="arabicPeriod"/>
            </a:pPr>
            <a:r>
              <a:rPr lang="en-US" dirty="0"/>
              <a:t>The Baptism in the name of Jesus Christ for the forgiveness of sins and the gift of the (Indwelling) Holy Spirit.</a:t>
            </a:r>
          </a:p>
        </p:txBody>
      </p:sp>
    </p:spTree>
    <p:extLst>
      <p:ext uri="{BB962C8B-B14F-4D97-AF65-F5344CB8AC3E}">
        <p14:creationId xmlns:p14="http://schemas.microsoft.com/office/powerpoint/2010/main" val="37559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 With The Holy Spirit</a:t>
            </a:r>
            <a:br>
              <a:rPr lang="en-US" dirty="0"/>
            </a:br>
            <a:r>
              <a:rPr lang="en-US" dirty="0"/>
              <a:t>Answer Key </a:t>
            </a:r>
            <a:r>
              <a:rPr lang="en-US" b="1" dirty="0" smtClean="0"/>
              <a:t>#5</a:t>
            </a:r>
            <a:endParaRPr lang="en-US" b="1"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indent="0">
              <a:buNone/>
            </a:pPr>
            <a:r>
              <a:rPr lang="en-US" dirty="0"/>
              <a:t>#5 The “One Baptism” </a:t>
            </a:r>
            <a:r>
              <a:rPr lang="en-US" b="1" dirty="0"/>
              <a:t>(</a:t>
            </a:r>
            <a:r>
              <a:rPr lang="en-US" b="1" dirty="0" err="1"/>
              <a:t>Eph</a:t>
            </a:r>
            <a:r>
              <a:rPr lang="en-US" b="1" dirty="0"/>
              <a:t> 4:4-6) </a:t>
            </a:r>
          </a:p>
          <a:p>
            <a:pPr marL="0" indent="0">
              <a:buNone/>
            </a:pPr>
            <a:r>
              <a:rPr lang="en-US" b="1" i="1" dirty="0"/>
              <a:t>Note which scripture(s) clarify each point: (.25 each)</a:t>
            </a:r>
          </a:p>
          <a:p>
            <a:pPr marL="914400" lvl="1" indent="-514350">
              <a:buFont typeface="+mj-lt"/>
              <a:buAutoNum type="arabicPeriod"/>
            </a:pPr>
            <a:r>
              <a:rPr lang="en-US" b="1" dirty="0"/>
              <a:t>This verse</a:t>
            </a:r>
            <a:r>
              <a:rPr lang="en-US" dirty="0"/>
              <a:t> crystallizes John’s baptism passed when the new covenant began</a:t>
            </a:r>
            <a:r>
              <a:rPr lang="en-US" dirty="0" smtClean="0"/>
              <a:t>: </a:t>
            </a:r>
            <a:r>
              <a:rPr lang="en-US" b="1" dirty="0" smtClean="0"/>
              <a:t>Acts 19:1-5</a:t>
            </a:r>
            <a:endParaRPr lang="en-US" b="1" dirty="0"/>
          </a:p>
          <a:p>
            <a:pPr marL="914400" lvl="1" indent="-514350">
              <a:buFont typeface="+mj-lt"/>
              <a:buAutoNum type="arabicPeriod"/>
            </a:pPr>
            <a:r>
              <a:rPr lang="en-US" dirty="0"/>
              <a:t>The baptism of the Holy Spirit prophecy/promise fulfilled in these </a:t>
            </a:r>
            <a:r>
              <a:rPr lang="en-US" b="1" dirty="0"/>
              <a:t>two chapters</a:t>
            </a:r>
            <a:r>
              <a:rPr lang="en-US" dirty="0"/>
              <a:t> (not commanded</a:t>
            </a:r>
            <a:r>
              <a:rPr lang="en-US" dirty="0" smtClean="0"/>
              <a:t>!): </a:t>
            </a:r>
            <a:r>
              <a:rPr lang="en-US" b="1" dirty="0" smtClean="0"/>
              <a:t>Acts 2 &amp; Acts 10</a:t>
            </a:r>
            <a:endParaRPr lang="en-US" b="1" dirty="0"/>
          </a:p>
          <a:p>
            <a:pPr marL="914400" lvl="1" indent="-514350">
              <a:buFont typeface="+mj-lt"/>
              <a:buAutoNum type="arabicPeriod"/>
            </a:pPr>
            <a:r>
              <a:rPr lang="en-US" b="1" dirty="0"/>
              <a:t>This scripture</a:t>
            </a:r>
            <a:r>
              <a:rPr lang="en-US" dirty="0"/>
              <a:t> clarifies that baptism in water in the name of Jesus Christ for the forgiveness of sins is Jesus’ self-perpetuating command</a:t>
            </a:r>
            <a:r>
              <a:rPr lang="en-US" dirty="0" smtClean="0"/>
              <a:t>: </a:t>
            </a:r>
            <a:r>
              <a:rPr lang="en-US" b="1" dirty="0" smtClean="0"/>
              <a:t>Matthew 28:18-20</a:t>
            </a:r>
            <a:endParaRPr lang="en-US" b="1" dirty="0"/>
          </a:p>
          <a:p>
            <a:pPr marL="914400" lvl="1" indent="-514350">
              <a:buFont typeface="+mj-lt"/>
              <a:buAutoNum type="arabicPeriod"/>
            </a:pPr>
            <a:r>
              <a:rPr lang="en-US" dirty="0"/>
              <a:t>Peter was present for all 3 baptisms.  He wrote in </a:t>
            </a:r>
            <a:r>
              <a:rPr lang="en-US" b="1" dirty="0"/>
              <a:t>this scripture</a:t>
            </a:r>
            <a:r>
              <a:rPr lang="en-US" dirty="0"/>
              <a:t> </a:t>
            </a:r>
            <a:r>
              <a:rPr lang="en-US" dirty="0" smtClean="0"/>
              <a:t>in 64AD that </a:t>
            </a:r>
            <a:r>
              <a:rPr lang="en-US" dirty="0"/>
              <a:t>baptism in the name of Jesus Christ saves you &amp; that the flood during Noah’s time symbolized baptism which saved a “few</a:t>
            </a:r>
            <a:r>
              <a:rPr lang="en-US" dirty="0" smtClean="0"/>
              <a:t>”: </a:t>
            </a:r>
            <a:r>
              <a:rPr lang="en-US" b="1" dirty="0" smtClean="0"/>
              <a:t>1 Peter 3:18-21</a:t>
            </a:r>
            <a:endParaRPr lang="en-US" b="1" dirty="0"/>
          </a:p>
          <a:p>
            <a:endParaRPr lang="en-US" dirty="0"/>
          </a:p>
        </p:txBody>
      </p:sp>
    </p:spTree>
    <p:extLst>
      <p:ext uri="{BB962C8B-B14F-4D97-AF65-F5344CB8AC3E}">
        <p14:creationId xmlns:p14="http://schemas.microsoft.com/office/powerpoint/2010/main" val="171810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 With The Holy Spirit</a:t>
            </a:r>
            <a:br>
              <a:rPr lang="en-US" dirty="0"/>
            </a:br>
            <a:r>
              <a:rPr lang="en-US" sz="3600" i="1" dirty="0" smtClean="0"/>
              <a:t>BONUS &amp; Extra Credit</a:t>
            </a:r>
            <a:endParaRPr lang="en-US" i="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BONUS</a:t>
            </a:r>
          </a:p>
          <a:p>
            <a:pPr>
              <a:buNone/>
            </a:pPr>
            <a:r>
              <a:rPr lang="en-US" dirty="0"/>
              <a:t>In the past seven days have you been </a:t>
            </a:r>
            <a:r>
              <a:rPr lang="en-US" dirty="0" smtClean="0"/>
              <a:t>in (+.5) or </a:t>
            </a:r>
            <a:r>
              <a:rPr lang="en-US" dirty="0"/>
              <a:t>led </a:t>
            </a:r>
            <a:r>
              <a:rPr lang="en-US" dirty="0" smtClean="0"/>
              <a:t>a (+1), bible </a:t>
            </a:r>
            <a:r>
              <a:rPr lang="en-US" dirty="0"/>
              <a:t>study with a friend</a:t>
            </a:r>
            <a:r>
              <a:rPr lang="en-US" dirty="0" smtClean="0"/>
              <a:t>? (up to 2pts)</a:t>
            </a:r>
          </a:p>
          <a:p>
            <a:pPr>
              <a:buNone/>
            </a:pPr>
            <a:r>
              <a:rPr lang="en-US" dirty="0" smtClean="0"/>
              <a:t>Did you attend the leaders meeting where the Persecution study was taught? (+1) </a:t>
            </a:r>
          </a:p>
          <a:p>
            <a:pPr>
              <a:buNone/>
            </a:pPr>
            <a:r>
              <a:rPr lang="en-US" b="1" dirty="0" smtClean="0"/>
              <a:t>Extra </a:t>
            </a:r>
            <a:r>
              <a:rPr lang="en-US" b="1" dirty="0"/>
              <a:t>Credit (.5 points </a:t>
            </a:r>
            <a:r>
              <a:rPr lang="en-US" b="1" dirty="0" smtClean="0"/>
              <a:t>each)</a:t>
            </a:r>
            <a:endParaRPr lang="en-US" dirty="0"/>
          </a:p>
          <a:p>
            <a:r>
              <a:rPr lang="en-US" dirty="0" smtClean="0"/>
              <a:t>I'm signed-up to donate blood on the 20th!</a:t>
            </a:r>
          </a:p>
          <a:p>
            <a:r>
              <a:rPr lang="en-US" dirty="0" smtClean="0"/>
              <a:t>Subscribed </a:t>
            </a:r>
            <a:r>
              <a:rPr lang="en-US" dirty="0"/>
              <a:t>to </a:t>
            </a:r>
            <a:r>
              <a:rPr lang="en-US" dirty="0" smtClean="0"/>
              <a:t>youtube.com/</a:t>
            </a:r>
            <a:r>
              <a:rPr lang="en-US" dirty="0" err="1" smtClean="0"/>
              <a:t>phxicc</a:t>
            </a:r>
            <a:endParaRPr lang="en-US" dirty="0" smtClean="0"/>
          </a:p>
          <a:p>
            <a:r>
              <a:rPr lang="en-US" dirty="0" smtClean="0"/>
              <a:t>Following twitter.com/</a:t>
            </a:r>
            <a:r>
              <a:rPr lang="en-US" dirty="0" err="1" smtClean="0"/>
              <a:t>phxicc</a:t>
            </a:r>
            <a:r>
              <a:rPr lang="en-US" dirty="0" smtClean="0"/>
              <a:t> </a:t>
            </a:r>
          </a:p>
          <a:p>
            <a:pPr marL="0" indent="0">
              <a:buNone/>
            </a:pPr>
            <a:endParaRPr lang="en-US" dirty="0"/>
          </a:p>
        </p:txBody>
      </p:sp>
    </p:spTree>
    <p:extLst>
      <p:ext uri="{BB962C8B-B14F-4D97-AF65-F5344CB8AC3E}">
        <p14:creationId xmlns:p14="http://schemas.microsoft.com/office/powerpoint/2010/main" val="136416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at phxicc.org:</a:t>
            </a:r>
            <a:br>
              <a:rPr lang="en-US" dirty="0" smtClean="0"/>
            </a:br>
            <a:r>
              <a:rPr lang="en-US" sz="3100" b="1" dirty="0"/>
              <a:t>Additional Extra Credit (up to 3 points</a:t>
            </a:r>
            <a:r>
              <a:rPr lang="en-US" sz="3100" b="1" dirty="0" smtClean="0"/>
              <a:t>)</a:t>
            </a:r>
            <a:endParaRPr lang="en-US" dirty="0"/>
          </a:p>
        </p:txBody>
      </p:sp>
      <p:sp>
        <p:nvSpPr>
          <p:cNvPr id="3" name="Content Placeholder 2"/>
          <p:cNvSpPr>
            <a:spLocks noGrp="1"/>
          </p:cNvSpPr>
          <p:nvPr>
            <p:ph idx="1"/>
          </p:nvPr>
        </p:nvSpPr>
        <p:spPr>
          <a:xfrm>
            <a:off x="428625" y="1371600"/>
            <a:ext cx="8229600" cy="1219200"/>
          </a:xfrm>
        </p:spPr>
        <p:txBody>
          <a:bodyPr/>
          <a:lstStyle/>
          <a:p>
            <a:pPr marL="0" indent="0">
              <a:buNone/>
            </a:pPr>
            <a:r>
              <a:rPr lang="en-US" dirty="0" smtClean="0"/>
              <a:t>Read </a:t>
            </a:r>
            <a:r>
              <a:rPr lang="en-US" dirty="0"/>
              <a:t>and then make a 1 paragraph comment for any bulletin article at phxicc.org.</a:t>
            </a:r>
          </a:p>
          <a:p>
            <a:endParaRPr lang="en-US" dirty="0"/>
          </a:p>
        </p:txBody>
      </p:sp>
      <p:pic>
        <p:nvPicPr>
          <p:cNvPr id="4" name="Picture 3"/>
          <p:cNvPicPr>
            <a:picLocks noChangeAspect="1"/>
          </p:cNvPicPr>
          <p:nvPr/>
        </p:nvPicPr>
        <p:blipFill rotWithShape="1">
          <a:blip r:embed="rId2"/>
          <a:srcRect l="39694"/>
          <a:stretch/>
        </p:blipFill>
        <p:spPr>
          <a:xfrm>
            <a:off x="457200" y="2514600"/>
            <a:ext cx="3820409" cy="2219635"/>
          </a:xfrm>
          <a:prstGeom prst="rect">
            <a:avLst/>
          </a:prstGeom>
        </p:spPr>
      </p:pic>
      <p:pic>
        <p:nvPicPr>
          <p:cNvPr id="5" name="Picture 4"/>
          <p:cNvPicPr>
            <a:picLocks noChangeAspect="1"/>
          </p:cNvPicPr>
          <p:nvPr/>
        </p:nvPicPr>
        <p:blipFill>
          <a:blip r:embed="rId3"/>
          <a:stretch>
            <a:fillRect/>
          </a:stretch>
        </p:blipFill>
        <p:spPr>
          <a:xfrm>
            <a:off x="4419600" y="2514600"/>
            <a:ext cx="4444001" cy="3545158"/>
          </a:xfrm>
          <a:prstGeom prst="rect">
            <a:avLst/>
          </a:prstGeom>
        </p:spPr>
      </p:pic>
    </p:spTree>
    <p:extLst>
      <p:ext uri="{BB962C8B-B14F-4D97-AF65-F5344CB8AC3E}">
        <p14:creationId xmlns:p14="http://schemas.microsoft.com/office/powerpoint/2010/main" val="58136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enixICC2013_LOGO_FINAL.png"/>
          <p:cNvPicPr>
            <a:picLocks noChangeAspect="1"/>
          </p:cNvPicPr>
          <p:nvPr/>
        </p:nvPicPr>
        <p:blipFill>
          <a:blip r:embed="rId2" cstate="print"/>
          <a:stretch>
            <a:fillRect/>
          </a:stretch>
        </p:blipFill>
        <p:spPr>
          <a:xfrm>
            <a:off x="1219200" y="2413432"/>
            <a:ext cx="6907937" cy="3453968"/>
          </a:xfrm>
          <a:prstGeom prst="rect">
            <a:avLst/>
          </a:prstGeom>
        </p:spPr>
      </p:pic>
      <p:sp>
        <p:nvSpPr>
          <p:cNvPr id="2" name="Title 1"/>
          <p:cNvSpPr>
            <a:spLocks noGrp="1"/>
          </p:cNvSpPr>
          <p:nvPr>
            <p:ph type="ctrTitle"/>
          </p:nvPr>
        </p:nvSpPr>
        <p:spPr>
          <a:xfrm>
            <a:off x="533400" y="914400"/>
            <a:ext cx="8001000" cy="2362200"/>
          </a:xfrm>
        </p:spPr>
        <p:txBody>
          <a:bodyPr>
            <a:normAutofit fontScale="90000"/>
          </a:bodyPr>
          <a:lstStyle/>
          <a:p>
            <a:r>
              <a:rPr lang="en-US" sz="6600" b="1" dirty="0" smtClean="0">
                <a:latin typeface="Papyrus" pitchFamily="66" charset="0"/>
              </a:rPr>
              <a:t>First Principles </a:t>
            </a:r>
            <a:r>
              <a:rPr lang="en-US" sz="6600" b="1" dirty="0" smtClean="0">
                <a:latin typeface="Papyrus" pitchFamily="66" charset="0"/>
              </a:rPr>
              <a:t>2014</a:t>
            </a:r>
            <a:r>
              <a:rPr lang="en-US" sz="6600" b="1" dirty="0" smtClean="0">
                <a:latin typeface="Papyrus" pitchFamily="66" charset="0"/>
              </a:rPr>
              <a:t/>
            </a:r>
            <a:br>
              <a:rPr lang="en-US" sz="6600" b="1" dirty="0" smtClean="0">
                <a:latin typeface="Papyrus" pitchFamily="66" charset="0"/>
              </a:rPr>
            </a:br>
            <a:r>
              <a:rPr lang="en-US" sz="5300" b="1" dirty="0" smtClean="0">
                <a:latin typeface="Papyrus" pitchFamily="66" charset="0"/>
              </a:rPr>
              <a:t>Session 9:</a:t>
            </a:r>
            <a:r>
              <a:rPr lang="en-US" sz="4000" smtClean="0">
                <a:latin typeface="Papyrus" pitchFamily="66" charset="0"/>
              </a:rPr>
              <a:t/>
            </a:r>
            <a:br>
              <a:rPr lang="en-US" sz="4000" smtClean="0">
                <a:latin typeface="Papyrus" pitchFamily="66" charset="0"/>
              </a:rPr>
            </a:br>
            <a:r>
              <a:rPr lang="en-US" sz="4000" smtClean="0">
                <a:latin typeface="Papyrus" pitchFamily="66" charset="0"/>
              </a:rPr>
              <a:t>“</a:t>
            </a:r>
            <a:r>
              <a:rPr lang="en-US" b="1" smtClean="0">
                <a:latin typeface="Papyrus" pitchFamily="66" charset="0"/>
              </a:rPr>
              <a:t>The </a:t>
            </a:r>
            <a:r>
              <a:rPr lang="en-US" b="1" dirty="0" smtClean="0">
                <a:latin typeface="Papyrus" pitchFamily="66" charset="0"/>
              </a:rPr>
              <a:t>Miraculous Gifts of the </a:t>
            </a:r>
            <a:br>
              <a:rPr lang="en-US" b="1" dirty="0" smtClean="0">
                <a:latin typeface="Papyrus" pitchFamily="66" charset="0"/>
              </a:rPr>
            </a:br>
            <a:r>
              <a:rPr lang="en-US" b="1" smtClean="0">
                <a:latin typeface="Papyrus" pitchFamily="66" charset="0"/>
              </a:rPr>
              <a:t>Holy </a:t>
            </a:r>
            <a:r>
              <a:rPr lang="en-US" b="1" smtClean="0">
                <a:latin typeface="Papyrus" pitchFamily="66" charset="0"/>
              </a:rPr>
              <a:t>Spirit”</a:t>
            </a:r>
            <a:endParaRPr lang="en-US" b="1" dirty="0">
              <a:latin typeface="Papyru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Miraculous Gifts of The Holy Spirit</a:t>
            </a:r>
            <a:br>
              <a:rPr lang="en-US" dirty="0" smtClean="0"/>
            </a:br>
            <a:r>
              <a:rPr lang="en-US" dirty="0" smtClean="0"/>
              <a:t>Session 9: Overview</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3500" b="1" dirty="0" smtClean="0"/>
              <a:t>Types of Miraculous Gifts </a:t>
            </a:r>
            <a:endParaRPr lang="en-US" sz="3500" dirty="0" smtClean="0"/>
          </a:p>
          <a:p>
            <a:pPr marL="914400" lvl="1" indent="-514350">
              <a:buFont typeface="+mj-lt"/>
              <a:buAutoNum type="alphaUcPeriod"/>
            </a:pPr>
            <a:r>
              <a:rPr lang="en-US" b="1" dirty="0" smtClean="0"/>
              <a:t>1 Corinthians 12:8-10 </a:t>
            </a:r>
            <a:endParaRPr lang="en-US" dirty="0" smtClean="0"/>
          </a:p>
          <a:p>
            <a:pPr marL="914400" lvl="1" indent="-514350">
              <a:buFont typeface="+mj-lt"/>
              <a:buAutoNum type="alphaUcPeriod"/>
            </a:pPr>
            <a:r>
              <a:rPr lang="en-US" b="1" dirty="0" smtClean="0"/>
              <a:t>Mark 16:16-18</a:t>
            </a:r>
            <a:endParaRPr lang="en-US" dirty="0" smtClean="0"/>
          </a:p>
          <a:p>
            <a:pPr marL="742950" indent="-742950">
              <a:buFont typeface="+mj-lt"/>
              <a:buAutoNum type="arabicPeriod"/>
            </a:pPr>
            <a:r>
              <a:rPr lang="en-US" sz="3500" b="1" dirty="0" smtClean="0"/>
              <a:t>The three types of “Laying on of Hands” </a:t>
            </a:r>
          </a:p>
          <a:p>
            <a:pPr marL="914400" lvl="1" indent="-514350">
              <a:buFont typeface="+mj-lt"/>
              <a:buAutoNum type="arabicPeriod"/>
            </a:pPr>
            <a:r>
              <a:rPr lang="en-US" b="1" dirty="0" smtClean="0"/>
              <a:t>Blessing</a:t>
            </a:r>
          </a:p>
          <a:p>
            <a:pPr marL="914400" lvl="1" indent="-514350">
              <a:buFont typeface="+mj-lt"/>
              <a:buAutoNum type="arabicPeriod"/>
            </a:pPr>
            <a:r>
              <a:rPr lang="en-US" b="1" dirty="0" smtClean="0"/>
              <a:t>Healing</a:t>
            </a:r>
          </a:p>
          <a:p>
            <a:pPr marL="914400" lvl="1" indent="-514350">
              <a:buFont typeface="+mj-lt"/>
              <a:buAutoNum type="arabicPeriod"/>
            </a:pPr>
            <a:r>
              <a:rPr lang="en-US" b="1" dirty="0" smtClean="0"/>
              <a:t>Passing on the Gifts</a:t>
            </a:r>
          </a:p>
          <a:p>
            <a:pPr marL="742950" indent="-742950">
              <a:buFont typeface="+mj-lt"/>
              <a:buAutoNum type="arabicPeriod"/>
            </a:pPr>
            <a:r>
              <a:rPr lang="en-US" sz="3500" b="1" dirty="0" smtClean="0"/>
              <a:t>General Observations</a:t>
            </a:r>
            <a:endParaRPr lang="en-US" sz="3500" dirty="0" smtClean="0"/>
          </a:p>
          <a:p>
            <a:pPr lvl="1">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Miraculous Gifts</a:t>
            </a:r>
            <a:r>
              <a:rPr lang="en-US" dirty="0" smtClean="0"/>
              <a:t/>
            </a:r>
            <a:br>
              <a:rPr lang="en-US" dirty="0" smtClean="0"/>
            </a:br>
            <a:r>
              <a:rPr lang="en-US" dirty="0" smtClean="0"/>
              <a:t>A. 1 Corinthians 12:8-10</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1. Wisdom </a:t>
            </a:r>
          </a:p>
          <a:p>
            <a:pPr>
              <a:buNone/>
            </a:pPr>
            <a:r>
              <a:rPr lang="en-US" dirty="0" smtClean="0"/>
              <a:t>2. Knowledge </a:t>
            </a:r>
          </a:p>
          <a:p>
            <a:pPr>
              <a:buNone/>
            </a:pPr>
            <a:r>
              <a:rPr lang="en-US" dirty="0" smtClean="0"/>
              <a:t>3. Faith </a:t>
            </a:r>
          </a:p>
          <a:p>
            <a:pPr>
              <a:buNone/>
            </a:pPr>
            <a:r>
              <a:rPr lang="en-US" dirty="0" smtClean="0"/>
              <a:t>4. Healing </a:t>
            </a:r>
          </a:p>
          <a:p>
            <a:pPr>
              <a:buNone/>
            </a:pPr>
            <a:r>
              <a:rPr lang="en-US" dirty="0" smtClean="0"/>
              <a:t>5. Miracles </a:t>
            </a:r>
          </a:p>
          <a:p>
            <a:pPr>
              <a:buNone/>
            </a:pPr>
            <a:r>
              <a:rPr lang="en-US" dirty="0" smtClean="0"/>
              <a:t>6. Prophecy </a:t>
            </a:r>
          </a:p>
          <a:p>
            <a:pPr>
              <a:buNone/>
            </a:pPr>
            <a:r>
              <a:rPr lang="en-US" dirty="0" smtClean="0"/>
              <a:t>7. Distinguishing Spirits </a:t>
            </a:r>
          </a:p>
          <a:p>
            <a:pPr>
              <a:buNone/>
            </a:pPr>
            <a:r>
              <a:rPr lang="en-US" dirty="0" smtClean="0"/>
              <a:t>8. Tongues </a:t>
            </a:r>
          </a:p>
          <a:p>
            <a:pPr>
              <a:buNone/>
            </a:pPr>
            <a:r>
              <a:rPr lang="en-US" dirty="0" smtClean="0"/>
              <a:t>9. Interpretation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Miraculous Gifts</a:t>
            </a:r>
            <a:r>
              <a:rPr lang="en-US" dirty="0" smtClean="0"/>
              <a:t/>
            </a:r>
            <a:br>
              <a:rPr lang="en-US" dirty="0" smtClean="0"/>
            </a:br>
            <a:r>
              <a:rPr lang="en-US" dirty="0" smtClean="0"/>
              <a:t>B. Mark 16:16-18</a:t>
            </a:r>
            <a:endParaRPr lang="en-US" dirty="0"/>
          </a:p>
        </p:txBody>
      </p:sp>
      <p:sp>
        <p:nvSpPr>
          <p:cNvPr id="3" name="Content Placeholder 2"/>
          <p:cNvSpPr>
            <a:spLocks noGrp="1"/>
          </p:cNvSpPr>
          <p:nvPr>
            <p:ph idx="1"/>
          </p:nvPr>
        </p:nvSpPr>
        <p:spPr/>
        <p:txBody>
          <a:bodyPr/>
          <a:lstStyle/>
          <a:p>
            <a:pPr>
              <a:buNone/>
            </a:pPr>
            <a:r>
              <a:rPr lang="en-US" dirty="0" smtClean="0"/>
              <a:t>Some will be able to:</a:t>
            </a:r>
          </a:p>
          <a:p>
            <a:pPr marL="914400" lvl="1" indent="-514350">
              <a:buFont typeface="+mj-lt"/>
              <a:buAutoNum type="arabicPeriod"/>
            </a:pPr>
            <a:r>
              <a:rPr lang="en-US" dirty="0" smtClean="0"/>
              <a:t>Drink poison and not die </a:t>
            </a:r>
          </a:p>
          <a:p>
            <a:pPr marL="914400" lvl="1" indent="-514350">
              <a:buFont typeface="+mj-lt"/>
              <a:buAutoNum type="arabicPeriod"/>
            </a:pPr>
            <a:r>
              <a:rPr lang="en-US" dirty="0" smtClean="0"/>
              <a:t>Be bitten by snakes and not die (</a:t>
            </a:r>
            <a:r>
              <a:rPr lang="en-US" b="1" dirty="0" smtClean="0"/>
              <a:t>Acts 28:5</a:t>
            </a:r>
            <a:r>
              <a:rPr lang="en-US" dirty="0" smtClean="0"/>
              <a:t>) </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The three types of “Laying on of Hands”</a:t>
            </a:r>
            <a:br>
              <a:rPr lang="en-US" sz="3600" b="1" dirty="0" smtClean="0"/>
            </a:br>
            <a:r>
              <a:rPr lang="en-US" sz="3200" b="1" dirty="0" smtClean="0"/>
              <a:t>A. </a:t>
            </a:r>
            <a:r>
              <a:rPr lang="en-US" sz="3200" dirty="0" smtClean="0"/>
              <a:t>Blessing (</a:t>
            </a:r>
            <a:r>
              <a:rPr lang="en-US" sz="3200" b="1" dirty="0" smtClean="0"/>
              <a:t>Acts 13:3) </a:t>
            </a:r>
            <a:r>
              <a:rPr lang="en-US" sz="3600" b="1" dirty="0" smtClean="0"/>
              <a:t> </a:t>
            </a:r>
            <a:endParaRPr lang="en-US" sz="3600" dirty="0"/>
          </a:p>
        </p:txBody>
      </p:sp>
      <p:sp>
        <p:nvSpPr>
          <p:cNvPr id="3" name="Content Placeholder 2"/>
          <p:cNvSpPr>
            <a:spLocks noGrp="1"/>
          </p:cNvSpPr>
          <p:nvPr>
            <p:ph idx="1"/>
          </p:nvPr>
        </p:nvSpPr>
        <p:spPr/>
        <p:txBody>
          <a:bodyPr/>
          <a:lstStyle/>
          <a:p>
            <a:pPr>
              <a:buNone/>
            </a:pPr>
            <a:r>
              <a:rPr lang="en-US" b="1" dirty="0" smtClean="0"/>
              <a:t>Acts 13:2-3 NIV84</a:t>
            </a:r>
          </a:p>
          <a:p>
            <a:pPr>
              <a:buNone/>
            </a:pPr>
            <a:r>
              <a:rPr lang="en-US" dirty="0" smtClean="0"/>
              <a:t>While they were worshiping the Lord and fasting, the Holy Spirit said, "Set apart for me Barnabas and Saul for the work to which I have called them." So after they had fasted and prayed, they </a:t>
            </a:r>
            <a:r>
              <a:rPr lang="en-US" b="1" dirty="0" smtClean="0">
                <a:solidFill>
                  <a:srgbClr val="FF0000"/>
                </a:solidFill>
              </a:rPr>
              <a:t>placed their hands on them</a:t>
            </a:r>
            <a:r>
              <a:rPr lang="en-US" dirty="0" smtClean="0"/>
              <a:t> and sent them off.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Papyrus" pitchFamily="66" charset="0"/>
              </a:rPr>
              <a:t>Upcoming Events: </a:t>
            </a:r>
            <a:br>
              <a:rPr lang="en-US" b="1" dirty="0" smtClean="0">
                <a:latin typeface="Papyrus" pitchFamily="66" charset="0"/>
              </a:rPr>
            </a:br>
            <a:r>
              <a:rPr lang="en-US" dirty="0" smtClean="0">
                <a:latin typeface="Papyrus" pitchFamily="66" charset="0"/>
              </a:rPr>
              <a:t>This Coming Week</a:t>
            </a:r>
            <a:endParaRPr lang="en-US" dirty="0"/>
          </a:p>
        </p:txBody>
      </p:sp>
      <p:sp>
        <p:nvSpPr>
          <p:cNvPr id="4" name="Subtitle 2"/>
          <p:cNvSpPr>
            <a:spLocks noGrp="1"/>
          </p:cNvSpPr>
          <p:nvPr>
            <p:ph idx="1"/>
          </p:nvPr>
        </p:nvSpPr>
        <p:spPr/>
        <p:txBody>
          <a:bodyPr>
            <a:normAutofit/>
          </a:bodyPr>
          <a:lstStyle/>
          <a:p>
            <a:pPr algn="l"/>
            <a:r>
              <a:rPr lang="en-US" sz="2400" b="1" dirty="0" smtClean="0">
                <a:solidFill>
                  <a:schemeClr val="tx1"/>
                </a:solidFill>
              </a:rPr>
              <a:t>Sunday </a:t>
            </a:r>
            <a:r>
              <a:rPr lang="en-US" sz="2400" b="1" dirty="0" smtClean="0"/>
              <a:t>9</a:t>
            </a:r>
            <a:r>
              <a:rPr lang="en-US" sz="2400" b="1" dirty="0" smtClean="0">
                <a:solidFill>
                  <a:schemeClr val="tx1"/>
                </a:solidFill>
              </a:rPr>
              <a:t>/14 10:00AM</a:t>
            </a:r>
          </a:p>
          <a:p>
            <a:pPr lvl="1"/>
            <a:r>
              <a:rPr lang="en-US" sz="2400" dirty="0" smtClean="0">
                <a:solidFill>
                  <a:schemeClr val="tx1"/>
                </a:solidFill>
              </a:rPr>
              <a:t>Congregational Service SDA</a:t>
            </a:r>
          </a:p>
          <a:p>
            <a:pPr algn="l"/>
            <a:r>
              <a:rPr lang="en-US" sz="2400" b="1" dirty="0" smtClean="0"/>
              <a:t>Wednesday 9/17 7:30PM</a:t>
            </a:r>
          </a:p>
          <a:p>
            <a:pPr lvl="1"/>
            <a:r>
              <a:rPr lang="en-US" sz="2400" dirty="0" smtClean="0"/>
              <a:t>Women’s Midweek &amp; First Principles Session 10 – The Church</a:t>
            </a:r>
          </a:p>
          <a:p>
            <a:r>
              <a:rPr lang="en-US" sz="2400" b="1" dirty="0"/>
              <a:t>Saturday 9/20 </a:t>
            </a:r>
            <a:r>
              <a:rPr lang="en-US" sz="2400" b="1" dirty="0" smtClean="0"/>
              <a:t>9AM (Check for your assigned time)</a:t>
            </a:r>
            <a:endParaRPr lang="en-US" sz="2400" dirty="0"/>
          </a:p>
          <a:p>
            <a:pPr lvl="1"/>
            <a:r>
              <a:rPr lang="en-US" sz="2400" dirty="0"/>
              <a:t>RED Cross, Donating blood.  Come and show support!</a:t>
            </a:r>
          </a:p>
          <a:p>
            <a:pPr lvl="1"/>
            <a:r>
              <a:rPr lang="en-US" sz="2400" dirty="0"/>
              <a:t>Wear your MERCY shirt! </a:t>
            </a:r>
            <a:endParaRPr lang="en-US" sz="2400" dirty="0" smtClean="0"/>
          </a:p>
          <a:p>
            <a:r>
              <a:rPr lang="en-US" sz="2400" b="1" dirty="0"/>
              <a:t>Sunday </a:t>
            </a:r>
            <a:r>
              <a:rPr lang="en-US" sz="2400" b="1" dirty="0" smtClean="0"/>
              <a:t>9/21 </a:t>
            </a:r>
            <a:r>
              <a:rPr lang="en-US" sz="2400" b="1" dirty="0"/>
              <a:t>10:00AM</a:t>
            </a:r>
          </a:p>
          <a:p>
            <a:pPr lvl="1"/>
            <a:r>
              <a:rPr lang="en-US" sz="2400" dirty="0"/>
              <a:t>Congregational Service SDA</a:t>
            </a:r>
          </a:p>
        </p:txBody>
      </p:sp>
    </p:spTree>
    <p:extLst>
      <p:ext uri="{BB962C8B-B14F-4D97-AF65-F5344CB8AC3E}">
        <p14:creationId xmlns:p14="http://schemas.microsoft.com/office/powerpoint/2010/main" val="293491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The three types of “Laying on of Hands”</a:t>
            </a:r>
            <a:r>
              <a:rPr lang="en-US" b="1" dirty="0" smtClean="0"/>
              <a:t/>
            </a:r>
            <a:br>
              <a:rPr lang="en-US" b="1" dirty="0" smtClean="0"/>
            </a:br>
            <a:r>
              <a:rPr lang="en-US" sz="3600" b="1" dirty="0" smtClean="0"/>
              <a:t>B. </a:t>
            </a:r>
            <a:r>
              <a:rPr lang="en-US" sz="3600" dirty="0" smtClean="0"/>
              <a:t>Healing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Ananias heals Paul’s blindness. (</a:t>
            </a:r>
            <a:r>
              <a:rPr lang="en-US" b="1" dirty="0" smtClean="0"/>
              <a:t>Acts 9:17-18</a:t>
            </a:r>
            <a:r>
              <a:rPr lang="en-US" dirty="0" smtClean="0"/>
              <a:t>) </a:t>
            </a:r>
          </a:p>
          <a:p>
            <a:pPr marL="514350" indent="-514350">
              <a:buAutoNum type="arabicPeriod"/>
            </a:pPr>
            <a:endParaRPr lang="en-US" dirty="0" smtClean="0"/>
          </a:p>
          <a:p>
            <a:pPr>
              <a:buNone/>
            </a:pPr>
            <a:r>
              <a:rPr lang="en-US" dirty="0" smtClean="0"/>
              <a:t>2. Paul heals </a:t>
            </a:r>
            <a:r>
              <a:rPr lang="en-US" dirty="0" err="1" smtClean="0"/>
              <a:t>Publius</a:t>
            </a:r>
            <a:r>
              <a:rPr lang="en-US" dirty="0" smtClean="0"/>
              <a:t>’ father on Malta. (</a:t>
            </a:r>
            <a:r>
              <a:rPr lang="en-US" b="1" dirty="0" smtClean="0"/>
              <a:t>Acts 28:8</a:t>
            </a:r>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The three types of “Laying on of Hands”</a:t>
            </a:r>
            <a:r>
              <a:rPr lang="en-US" b="1" dirty="0" smtClean="0"/>
              <a:t/>
            </a:r>
            <a:br>
              <a:rPr lang="en-US" b="1" dirty="0" smtClean="0"/>
            </a:br>
            <a:r>
              <a:rPr lang="en-US" sz="3600" b="1" dirty="0" smtClean="0"/>
              <a:t>C. </a:t>
            </a:r>
            <a:r>
              <a:rPr lang="en-US" sz="3600" dirty="0" smtClean="0"/>
              <a:t>Passing on the Gifts </a:t>
            </a:r>
            <a:endParaRPr lang="en-US" dirty="0"/>
          </a:p>
        </p:txBody>
      </p:sp>
      <p:sp>
        <p:nvSpPr>
          <p:cNvPr id="3" name="Content Placeholder 2"/>
          <p:cNvSpPr>
            <a:spLocks noGrp="1"/>
          </p:cNvSpPr>
          <p:nvPr>
            <p:ph idx="1"/>
          </p:nvPr>
        </p:nvSpPr>
        <p:spPr/>
        <p:txBody>
          <a:bodyPr>
            <a:normAutofit/>
          </a:bodyPr>
          <a:lstStyle/>
          <a:p>
            <a:pPr>
              <a:buNone/>
            </a:pPr>
            <a:r>
              <a:rPr lang="en-US" dirty="0" smtClean="0"/>
              <a:t>1. Apostles pass on the gifts. (</a:t>
            </a:r>
            <a:r>
              <a:rPr lang="en-US" b="1" dirty="0" smtClean="0"/>
              <a:t>Acts 8:18</a:t>
            </a:r>
            <a:r>
              <a:rPr lang="en-US" dirty="0" smtClean="0"/>
              <a:t>) </a:t>
            </a:r>
          </a:p>
          <a:p>
            <a:pPr>
              <a:buNone/>
            </a:pPr>
            <a:r>
              <a:rPr lang="en-US" dirty="0" smtClean="0"/>
              <a:t>2. These people could not pass on the gifts they received. </a:t>
            </a:r>
          </a:p>
          <a:p>
            <a:pPr>
              <a:buNone/>
            </a:pPr>
            <a:r>
              <a:rPr lang="en-US" b="1" dirty="0" smtClean="0"/>
              <a:t>a. Acts 6:1-8 </a:t>
            </a:r>
            <a:r>
              <a:rPr lang="en-US" dirty="0" smtClean="0"/>
              <a:t>Context is the choosing of “The Seven”. This is the first occasion that the gifts  were passed. Stephen immediately starts to perform miraculous signs among the people with God’s power. (v. 8) </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The three types of “Laying on of Hands”</a:t>
            </a:r>
            <a:r>
              <a:rPr lang="en-US" b="1" dirty="0"/>
              <a:t/>
            </a:r>
            <a:br>
              <a:rPr lang="en-US" b="1" dirty="0"/>
            </a:br>
            <a:r>
              <a:rPr lang="en-US" sz="3600" b="1" dirty="0"/>
              <a:t>C. </a:t>
            </a:r>
            <a:r>
              <a:rPr lang="en-US" sz="3600" dirty="0"/>
              <a:t>Passing on the </a:t>
            </a:r>
            <a:r>
              <a:rPr lang="en-US" sz="3600" dirty="0" smtClean="0"/>
              <a:t>Gifts</a:t>
            </a:r>
            <a:r>
              <a:rPr lang="en-US" sz="4000" dirty="0" smtClean="0"/>
              <a:t>: </a:t>
            </a:r>
            <a:r>
              <a:rPr lang="en-US" sz="4000" dirty="0" smtClean="0"/>
              <a:t>Phillip </a:t>
            </a:r>
            <a:r>
              <a:rPr lang="en-US" sz="4000" dirty="0" smtClean="0"/>
              <a:t>of Acts </a:t>
            </a:r>
            <a:r>
              <a:rPr lang="en-US" dirty="0" smtClean="0"/>
              <a:t>6:1-8</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b. Acts 8:1-25 </a:t>
            </a:r>
            <a:r>
              <a:rPr lang="en-US" dirty="0" smtClean="0"/>
              <a:t>Context is after Stephen’s martyrdom. Great persecution breaks out. Many leave, but apostles (</a:t>
            </a:r>
            <a:r>
              <a:rPr lang="en-US" b="1" dirty="0" smtClean="0"/>
              <a:t>Acts 8:1</a:t>
            </a:r>
            <a:r>
              <a:rPr lang="en-US" dirty="0" smtClean="0"/>
              <a:t>) stay in Jerusalem. Philip, one of “The Seven” who had received the gifts in </a:t>
            </a:r>
            <a:r>
              <a:rPr lang="en-US" b="1" dirty="0" smtClean="0"/>
              <a:t>Acts 6:1-8</a:t>
            </a:r>
            <a:r>
              <a:rPr lang="en-US" dirty="0" smtClean="0"/>
              <a:t>, goes to Samaria. </a:t>
            </a:r>
          </a:p>
          <a:p>
            <a:pPr lvl="1"/>
            <a:r>
              <a:rPr lang="en-US" dirty="0" smtClean="0"/>
              <a:t>He [Philip] performs many miraculous signs and healings to get people to believe (v. 12), including Simon the Sorcerer (v. 13), and they are baptized. (They became Christians and thus receive the forgiveness of sins and the gift (indwelling) of the Holy Spirit. </a:t>
            </a:r>
            <a:r>
              <a:rPr lang="en-US" b="1" dirty="0" smtClean="0"/>
              <a:t>Acts 2:38</a:t>
            </a:r>
            <a:r>
              <a:rPr lang="en-US" dirty="0" smtClean="0"/>
              <a:t>) </a:t>
            </a:r>
          </a:p>
          <a:p>
            <a:pPr lvl="1"/>
            <a:r>
              <a:rPr lang="en-US" dirty="0" smtClean="0"/>
              <a:t>When apostles come to Samaria, Simon saw the Spirit’s gifts were only given by the apostles’ laying on of hands and offers them money for this ability. (</a:t>
            </a:r>
            <a:r>
              <a:rPr lang="en-US" b="1" dirty="0" smtClean="0"/>
              <a:t>Acts 8:18</a:t>
            </a:r>
            <a:r>
              <a:rPr lang="en-US" dirty="0" smtClean="0"/>
              <a:t>) </a:t>
            </a:r>
          </a:p>
          <a:p>
            <a:r>
              <a:rPr lang="en-US" b="1" dirty="0" smtClean="0">
                <a:solidFill>
                  <a:srgbClr val="FF0000"/>
                </a:solidFill>
              </a:rPr>
              <a:t>CRITICAL</a:t>
            </a:r>
            <a:r>
              <a:rPr lang="en-US" b="1" dirty="0" smtClean="0"/>
              <a:t> Note: </a:t>
            </a:r>
            <a:r>
              <a:rPr lang="en-US" dirty="0" smtClean="0"/>
              <a:t>Simon didn’t ask </a:t>
            </a:r>
            <a:r>
              <a:rPr lang="en-US" b="1" dirty="0" smtClean="0"/>
              <a:t>Philip</a:t>
            </a:r>
            <a:r>
              <a:rPr lang="en-US" dirty="0" smtClean="0"/>
              <a:t> for the gifts because </a:t>
            </a:r>
            <a:r>
              <a:rPr lang="en-US" b="1" dirty="0" smtClean="0">
                <a:solidFill>
                  <a:srgbClr val="FF0000"/>
                </a:solidFill>
              </a:rPr>
              <a:t>Philip could not pass them on</a:t>
            </a:r>
            <a:r>
              <a:rPr lang="en-US" dirty="0" smtClean="0"/>
              <a:t>. Simon is rebuked for having the wrong motivation.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The three types of “Laying on of Hands</a:t>
            </a:r>
            <a:r>
              <a:rPr lang="en-US" sz="4000" b="1" dirty="0" smtClean="0"/>
              <a:t>”</a:t>
            </a:r>
            <a:r>
              <a:rPr lang="en-US" b="1" dirty="0"/>
              <a:t/>
            </a:r>
            <a:br>
              <a:rPr lang="en-US" b="1" dirty="0"/>
            </a:br>
            <a:r>
              <a:rPr lang="en-US" sz="3100" b="1" dirty="0"/>
              <a:t>C</a:t>
            </a:r>
            <a:r>
              <a:rPr lang="en-US" sz="3100" b="1" dirty="0" smtClean="0"/>
              <a:t>. </a:t>
            </a:r>
            <a:r>
              <a:rPr lang="en-US" sz="3100" dirty="0" smtClean="0"/>
              <a:t>Passing on the </a:t>
            </a:r>
            <a:r>
              <a:rPr lang="en-US" sz="3100" dirty="0" smtClean="0"/>
              <a:t>Gifts:</a:t>
            </a:r>
            <a:r>
              <a:rPr lang="en-US" sz="3100" dirty="0"/>
              <a:t> </a:t>
            </a:r>
            <a:r>
              <a:rPr lang="en-US" sz="3100" dirty="0" smtClean="0"/>
              <a:t>Disciples </a:t>
            </a:r>
            <a:r>
              <a:rPr lang="en-US" sz="3100" dirty="0" smtClean="0"/>
              <a:t>in Ephesus </a:t>
            </a:r>
            <a:r>
              <a:rPr lang="en-US" sz="3100" b="1" dirty="0" smtClean="0"/>
              <a:t>Acts </a:t>
            </a:r>
            <a:r>
              <a:rPr lang="en-US" sz="3100" b="1" dirty="0" smtClean="0"/>
              <a:t>19:1-6</a:t>
            </a:r>
            <a:endParaRPr lang="en-US" sz="3600" b="1" dirty="0"/>
          </a:p>
        </p:txBody>
      </p:sp>
      <p:sp>
        <p:nvSpPr>
          <p:cNvPr id="3" name="Content Placeholder 2"/>
          <p:cNvSpPr>
            <a:spLocks noGrp="1"/>
          </p:cNvSpPr>
          <p:nvPr>
            <p:ph idx="1"/>
          </p:nvPr>
        </p:nvSpPr>
        <p:spPr/>
        <p:txBody>
          <a:bodyPr>
            <a:normAutofit lnSpcReduction="10000"/>
          </a:bodyPr>
          <a:lstStyle/>
          <a:p>
            <a:pPr>
              <a:buNone/>
            </a:pPr>
            <a:r>
              <a:rPr lang="en-US" b="1" dirty="0" smtClean="0"/>
              <a:t>c. Acts 19:1-6 </a:t>
            </a:r>
            <a:r>
              <a:rPr lang="en-US" dirty="0" smtClean="0"/>
              <a:t>Paul finds disciples in Ephesus who didn’t know what the Holy Spirit was because they had only received John’s baptism of repentance. </a:t>
            </a:r>
          </a:p>
          <a:p>
            <a:pPr lvl="1"/>
            <a:r>
              <a:rPr lang="en-US" dirty="0" smtClean="0"/>
              <a:t>Then they were baptized into the name of Jesus Christ to receive the forgiveness of their sins and the indwelling of the Holy Spirit. (v.5) </a:t>
            </a:r>
          </a:p>
          <a:p>
            <a:pPr lvl="1"/>
            <a:r>
              <a:rPr lang="en-US" dirty="0" smtClean="0"/>
              <a:t>Then they receive the miraculous gifts of prophecy and speaking in tongues by the laying on of Paul’s hands. (v.6) </a:t>
            </a:r>
            <a:r>
              <a:rPr lang="en-US" b="1" dirty="0" smtClean="0">
                <a:solidFill>
                  <a:srgbClr val="FF0000"/>
                </a:solidFill>
              </a:rPr>
              <a:t>Paul is an apostle.</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General Observations </a:t>
            </a:r>
            <a:endParaRPr lang="en-US" sz="2200" dirty="0"/>
          </a:p>
        </p:txBody>
      </p:sp>
      <p:sp>
        <p:nvSpPr>
          <p:cNvPr id="3" name="Content Placeholder 2"/>
          <p:cNvSpPr>
            <a:spLocks noGrp="1"/>
          </p:cNvSpPr>
          <p:nvPr>
            <p:ph idx="1"/>
          </p:nvPr>
        </p:nvSpPr>
        <p:spPr/>
        <p:txBody>
          <a:bodyPr/>
          <a:lstStyle/>
          <a:p>
            <a:pPr marL="514350" indent="-514350">
              <a:buAutoNum type="alphaUcPeriod"/>
            </a:pPr>
            <a:r>
              <a:rPr lang="en-US" dirty="0" smtClean="0"/>
              <a:t>Apostles were able to pass on the gifts because they were apostles. </a:t>
            </a:r>
          </a:p>
          <a:p>
            <a:pPr marL="914400" lvl="1" indent="-514350"/>
            <a:r>
              <a:rPr lang="en-US" dirty="0" smtClean="0"/>
              <a:t>The Apostles possessed the ability to perform miracles even during the ministry of Christ. (</a:t>
            </a:r>
            <a:r>
              <a:rPr lang="en-US" b="1" dirty="0" smtClean="0"/>
              <a:t>Luke 9:1</a:t>
            </a:r>
            <a:r>
              <a:rPr lang="en-US" dirty="0" smtClean="0"/>
              <a:t>) </a:t>
            </a:r>
          </a:p>
          <a:p>
            <a:pPr marL="914400" lvl="1" indent="-514350"/>
            <a:r>
              <a:rPr lang="en-US" dirty="0" smtClean="0"/>
              <a:t>This ability to pass and perform the gifts was </a:t>
            </a:r>
            <a:r>
              <a:rPr lang="en-US" b="1" i="1" dirty="0" smtClean="0"/>
              <a:t>not given</a:t>
            </a:r>
            <a:r>
              <a:rPr lang="en-US" dirty="0" smtClean="0"/>
              <a:t> at Pentecost .</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General Observations </a:t>
            </a:r>
            <a:br>
              <a:rPr lang="en-US" b="1" dirty="0" smtClean="0"/>
            </a:br>
            <a:r>
              <a:rPr lang="en-US" sz="2400" b="1" dirty="0" smtClean="0"/>
              <a:t> B. 1 Corinthians 12 and 14 </a:t>
            </a:r>
            <a:r>
              <a:rPr lang="en-US" sz="2400" dirty="0" smtClean="0"/>
              <a:t>are not the </a:t>
            </a:r>
            <a:r>
              <a:rPr lang="en-US" sz="2400" i="1" dirty="0" smtClean="0"/>
              <a:t>directives</a:t>
            </a:r>
            <a:r>
              <a:rPr lang="en-US" sz="2400" dirty="0" smtClean="0"/>
              <a:t>, but </a:t>
            </a:r>
            <a:r>
              <a:rPr lang="en-US" sz="2400" i="1" dirty="0" smtClean="0"/>
              <a:t>correctives </a:t>
            </a:r>
            <a:endParaRPr lang="en-US" sz="2200" i="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B. 1 Corinthians 12 and 14 </a:t>
            </a:r>
            <a:r>
              <a:rPr lang="en-US" dirty="0" smtClean="0"/>
              <a:t>are not the directives on how to receive tongues (the church there had already received them), but rather the correctives on how to use them because everyone was speaking at the same time and misusing the tongues. </a:t>
            </a:r>
          </a:p>
          <a:p>
            <a:pPr lvl="1"/>
            <a:r>
              <a:rPr lang="en-US" b="1" dirty="0" smtClean="0"/>
              <a:t>1 Corinthians 12:28-30 </a:t>
            </a:r>
            <a:r>
              <a:rPr lang="en-US" dirty="0" smtClean="0"/>
              <a:t>shows that </a:t>
            </a:r>
            <a:r>
              <a:rPr lang="en-US" b="1" dirty="0" smtClean="0">
                <a:solidFill>
                  <a:srgbClr val="FF0000"/>
                </a:solidFill>
              </a:rPr>
              <a:t>tongues</a:t>
            </a:r>
            <a:r>
              <a:rPr lang="en-US" dirty="0" smtClean="0"/>
              <a:t> as a gift </a:t>
            </a:r>
            <a:r>
              <a:rPr lang="en-US" b="1" dirty="0" smtClean="0">
                <a:solidFill>
                  <a:srgbClr val="FF0000"/>
                </a:solidFill>
              </a:rPr>
              <a:t>were not given to everyone </a:t>
            </a:r>
            <a:r>
              <a:rPr lang="en-US" dirty="0" smtClean="0"/>
              <a:t>in the church. </a:t>
            </a:r>
          </a:p>
          <a:p>
            <a:pPr lvl="1"/>
            <a:r>
              <a:rPr lang="en-US" dirty="0" smtClean="0"/>
              <a:t>Thus the concept of a “Pentecostal church” (every member speaking in tongues) is contrary to Scripture.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3100" b="1" dirty="0" smtClean="0"/>
              <a:t> C. 1 </a:t>
            </a:r>
            <a:r>
              <a:rPr lang="en-US" sz="3100" b="1" dirty="0" err="1" smtClean="0"/>
              <a:t>Cor</a:t>
            </a:r>
            <a:r>
              <a:rPr lang="en-US" sz="3100" b="1" dirty="0" smtClean="0"/>
              <a:t> 13:8-10 </a:t>
            </a:r>
            <a:r>
              <a:rPr lang="en-US" sz="3100" dirty="0" smtClean="0"/>
              <a:t>“Perfection”–Canonization of Bible</a:t>
            </a:r>
            <a:endParaRPr lang="en-US" sz="3100"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C. 1 Corinthians 13:8-10 </a:t>
            </a:r>
            <a:r>
              <a:rPr lang="en-US" dirty="0" smtClean="0"/>
              <a:t>“Perfection” here could not mean the coming of Christ because it is in the neuter gender in Greek, not the masculine gender. </a:t>
            </a:r>
          </a:p>
          <a:p>
            <a:pPr lvl="1"/>
            <a:r>
              <a:rPr lang="en-US" dirty="0" smtClean="0"/>
              <a:t>“Perfection” – </a:t>
            </a:r>
            <a:r>
              <a:rPr lang="en-US" dirty="0" err="1" smtClean="0"/>
              <a:t>teleios</a:t>
            </a:r>
            <a:r>
              <a:rPr lang="en-US" dirty="0" smtClean="0"/>
              <a:t> (</a:t>
            </a:r>
            <a:r>
              <a:rPr lang="el-GR" dirty="0" smtClean="0"/>
              <a:t>τέλειος</a:t>
            </a:r>
            <a:r>
              <a:rPr lang="en-US" dirty="0" smtClean="0"/>
              <a:t>)</a:t>
            </a:r>
          </a:p>
          <a:p>
            <a:pPr lvl="2"/>
            <a:r>
              <a:rPr lang="en-US" dirty="0" smtClean="0"/>
              <a:t>brought to its end, finished</a:t>
            </a:r>
          </a:p>
          <a:p>
            <a:pPr lvl="2"/>
            <a:r>
              <a:rPr lang="en-US" dirty="0" smtClean="0"/>
              <a:t>wanting nothing necessary to completeness</a:t>
            </a:r>
          </a:p>
          <a:p>
            <a:pPr lvl="1"/>
            <a:r>
              <a:rPr lang="en-US" dirty="0" smtClean="0"/>
              <a:t>When perfection comes probably refers to the canonization of the Bible sometime after the first century. </a:t>
            </a:r>
          </a:p>
          <a:p>
            <a:pPr lvl="1"/>
            <a:r>
              <a:rPr lang="en-US" dirty="0" smtClean="0"/>
              <a:t>At that time, all the miraculous gifts would be gone because all the apostles and those to whom they passed the gifts would have died.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3100" b="1" dirty="0" smtClean="0"/>
              <a:t>D. </a:t>
            </a:r>
            <a:r>
              <a:rPr lang="en-US" sz="3100" dirty="0" smtClean="0"/>
              <a:t>The Purpose of the gifts from </a:t>
            </a:r>
            <a:r>
              <a:rPr lang="en-US" sz="3100" b="1" dirty="0" smtClean="0"/>
              <a:t>1 </a:t>
            </a:r>
            <a:r>
              <a:rPr lang="en-US" sz="3100" b="1" dirty="0" err="1" smtClean="0"/>
              <a:t>Cor</a:t>
            </a:r>
            <a:r>
              <a:rPr lang="en-US" sz="3100" b="1" dirty="0" smtClean="0"/>
              <a:t> 14:20-22</a:t>
            </a:r>
            <a:endParaRPr lang="en-US" sz="3100" dirty="0"/>
          </a:p>
        </p:txBody>
      </p:sp>
      <p:sp>
        <p:nvSpPr>
          <p:cNvPr id="3" name="Content Placeholder 2"/>
          <p:cNvSpPr>
            <a:spLocks noGrp="1"/>
          </p:cNvSpPr>
          <p:nvPr>
            <p:ph idx="1"/>
          </p:nvPr>
        </p:nvSpPr>
        <p:spPr/>
        <p:txBody>
          <a:bodyPr>
            <a:normAutofit/>
          </a:bodyPr>
          <a:lstStyle/>
          <a:p>
            <a:pPr>
              <a:buNone/>
            </a:pPr>
            <a:r>
              <a:rPr lang="en-US" b="1" dirty="0" smtClean="0"/>
              <a:t>D. </a:t>
            </a:r>
            <a:r>
              <a:rPr lang="en-US" dirty="0" smtClean="0"/>
              <a:t>The purpose of the miraculous gifts from </a:t>
            </a:r>
            <a:r>
              <a:rPr lang="en-US" b="1" dirty="0" smtClean="0"/>
              <a:t>1 Corinthians 14:20-22: </a:t>
            </a:r>
            <a:endParaRPr lang="en-US" dirty="0" smtClean="0"/>
          </a:p>
          <a:p>
            <a:pPr lvl="1"/>
            <a:r>
              <a:rPr lang="en-US" dirty="0" smtClean="0"/>
              <a:t>To get non-believers to believe (tongues were only to be used to bring non-believers to faith.) </a:t>
            </a:r>
          </a:p>
          <a:p>
            <a:pPr lvl="1"/>
            <a:r>
              <a:rPr lang="en-US" dirty="0" smtClean="0"/>
              <a:t>To edify the Christians and strengthen their faith. </a:t>
            </a:r>
          </a:p>
          <a:p>
            <a:pPr lvl="1"/>
            <a:r>
              <a:rPr lang="en-US" b="1" dirty="0" smtClean="0">
                <a:solidFill>
                  <a:srgbClr val="FF0000"/>
                </a:solidFill>
              </a:rPr>
              <a:t>Now the Bible fulfills these needs </a:t>
            </a:r>
            <a:r>
              <a:rPr lang="en-US" dirty="0" smtClean="0"/>
              <a:t>– thus the church today does not need apostles or miraculous gifts. </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2700" b="1" dirty="0" smtClean="0"/>
              <a:t> E. 2 </a:t>
            </a:r>
            <a:r>
              <a:rPr lang="en-US" sz="2700" b="1" dirty="0" err="1" smtClean="0"/>
              <a:t>Thess</a:t>
            </a:r>
            <a:r>
              <a:rPr lang="en-US" sz="2700" b="1" dirty="0" smtClean="0"/>
              <a:t> 2:9-12 </a:t>
            </a:r>
            <a:r>
              <a:rPr lang="en-US" sz="2700" dirty="0" smtClean="0"/>
              <a:t>shows there can be miracles by Satan today</a:t>
            </a:r>
            <a:endParaRPr lang="en-US" sz="2700" dirty="0"/>
          </a:p>
        </p:txBody>
      </p:sp>
      <p:sp>
        <p:nvSpPr>
          <p:cNvPr id="3" name="Content Placeholder 2"/>
          <p:cNvSpPr>
            <a:spLocks noGrp="1"/>
          </p:cNvSpPr>
          <p:nvPr>
            <p:ph idx="1"/>
          </p:nvPr>
        </p:nvSpPr>
        <p:spPr/>
        <p:txBody>
          <a:bodyPr/>
          <a:lstStyle/>
          <a:p>
            <a:pPr>
              <a:buNone/>
            </a:pPr>
            <a:r>
              <a:rPr lang="en-US" b="1" dirty="0" smtClean="0"/>
              <a:t>E. 2 Thessalonians 2:9-12 </a:t>
            </a:r>
            <a:r>
              <a:rPr lang="en-US" dirty="0" smtClean="0"/>
              <a:t>shows there can be miracles by Satan today. </a:t>
            </a:r>
          </a:p>
          <a:p>
            <a:pPr lvl="1"/>
            <a:r>
              <a:rPr lang="en-US" dirty="0" smtClean="0"/>
              <a:t>Satan’s purpose is to deceive people about the truth, so they will not be saved. </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2700" b="1" dirty="0" smtClean="0"/>
              <a:t> F. </a:t>
            </a:r>
            <a:r>
              <a:rPr lang="en-US" sz="2700" dirty="0" smtClean="0"/>
              <a:t>Speaking in “tongues” (Ecstatic Utterances, Pagan in Origin)</a:t>
            </a:r>
            <a:endParaRPr lang="en-US" sz="2700" dirty="0"/>
          </a:p>
        </p:txBody>
      </p:sp>
      <p:sp>
        <p:nvSpPr>
          <p:cNvPr id="3" name="Content Placeholder 2"/>
          <p:cNvSpPr>
            <a:spLocks noGrp="1"/>
          </p:cNvSpPr>
          <p:nvPr>
            <p:ph idx="1"/>
          </p:nvPr>
        </p:nvSpPr>
        <p:spPr>
          <a:xfrm>
            <a:off x="457200" y="1447800"/>
            <a:ext cx="8229600" cy="5410200"/>
          </a:xfrm>
        </p:spPr>
        <p:txBody>
          <a:bodyPr>
            <a:normAutofit fontScale="92500" lnSpcReduction="20000"/>
          </a:bodyPr>
          <a:lstStyle/>
          <a:p>
            <a:pPr>
              <a:buNone/>
            </a:pPr>
            <a:r>
              <a:rPr lang="en-US" b="1" dirty="0" smtClean="0"/>
              <a:t>F. </a:t>
            </a:r>
            <a:r>
              <a:rPr lang="en-US" dirty="0" smtClean="0"/>
              <a:t>Speaking in “tongues” pagan in origin and common in many religions.</a:t>
            </a:r>
          </a:p>
          <a:p>
            <a:pPr lvl="1"/>
            <a:r>
              <a:rPr lang="en-US" dirty="0" smtClean="0"/>
              <a:t>These are also called “ecstatic utterances” (technically “</a:t>
            </a:r>
            <a:r>
              <a:rPr lang="en-US" dirty="0" err="1" smtClean="0"/>
              <a:t>glossolalia</a:t>
            </a:r>
            <a:r>
              <a:rPr lang="en-US" dirty="0" smtClean="0"/>
              <a:t>” – non-understandable sounds and fragments of speech.)</a:t>
            </a:r>
          </a:p>
          <a:p>
            <a:pPr lvl="1"/>
            <a:r>
              <a:rPr lang="en-US" dirty="0" err="1" smtClean="0"/>
              <a:t>Glossolalia</a:t>
            </a:r>
            <a:r>
              <a:rPr lang="en-US" dirty="0" smtClean="0"/>
              <a:t> is a phenomenon recorded in pagan religions throughout ancient history.</a:t>
            </a:r>
          </a:p>
          <a:p>
            <a:r>
              <a:rPr lang="en-US" dirty="0" smtClean="0"/>
              <a:t>There is an 1100 </a:t>
            </a:r>
            <a:r>
              <a:rPr lang="en-US" sz="2400" dirty="0" smtClean="0"/>
              <a:t>BC</a:t>
            </a:r>
            <a:r>
              <a:rPr lang="en-US" dirty="0" smtClean="0"/>
              <a:t> account about “</a:t>
            </a:r>
            <a:r>
              <a:rPr lang="en-US" dirty="0" err="1" smtClean="0"/>
              <a:t>Winamon</a:t>
            </a:r>
            <a:r>
              <a:rPr lang="en-US" dirty="0" smtClean="0"/>
              <a:t>,” a worshipper of the Egyptian God </a:t>
            </a:r>
            <a:r>
              <a:rPr lang="en-US" dirty="0" err="1" smtClean="0"/>
              <a:t>Amon</a:t>
            </a:r>
            <a:r>
              <a:rPr lang="en-US" dirty="0" smtClean="0"/>
              <a:t>. The account says that while he was worshipping Amon in the temple he became frenzied and spoke in some ecstatic language all night. </a:t>
            </a:r>
            <a:endParaRPr lang="en-US" sz="7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apyrus" pitchFamily="66" charset="0"/>
              </a:rPr>
              <a:t>Upcoming Events</a:t>
            </a:r>
            <a:r>
              <a:rPr lang="en-US" b="1" dirty="0" smtClean="0">
                <a:latin typeface="Papyrus" pitchFamily="66" charset="0"/>
              </a:rPr>
              <a:t>:</a:t>
            </a:r>
            <a:br>
              <a:rPr lang="en-US" b="1" dirty="0" smtClean="0">
                <a:latin typeface="Papyrus" pitchFamily="66" charset="0"/>
              </a:rPr>
            </a:br>
            <a:r>
              <a:rPr lang="en-US" sz="4000" b="1" dirty="0" smtClean="0">
                <a:latin typeface="Papyrus" pitchFamily="66" charset="0"/>
              </a:rPr>
              <a:t>Later This Month </a:t>
            </a:r>
            <a:endParaRPr lang="en-US" b="1" dirty="0"/>
          </a:p>
        </p:txBody>
      </p:sp>
      <p:sp>
        <p:nvSpPr>
          <p:cNvPr id="3" name="Content Placeholder 2"/>
          <p:cNvSpPr>
            <a:spLocks noGrp="1"/>
          </p:cNvSpPr>
          <p:nvPr>
            <p:ph idx="1"/>
          </p:nvPr>
        </p:nvSpPr>
        <p:spPr/>
        <p:txBody>
          <a:bodyPr/>
          <a:lstStyle/>
          <a:p>
            <a:r>
              <a:rPr lang="en-US" b="1" dirty="0" smtClean="0"/>
              <a:t>Wednesday 9/24 </a:t>
            </a:r>
          </a:p>
          <a:p>
            <a:pPr lvl="1"/>
            <a:r>
              <a:rPr lang="en-US" dirty="0" smtClean="0"/>
              <a:t>First Principles FINAL EXAM</a:t>
            </a:r>
          </a:p>
          <a:p>
            <a:r>
              <a:rPr lang="en-US" b="1" dirty="0" smtClean="0"/>
              <a:t>Saturday 9/27</a:t>
            </a:r>
          </a:p>
          <a:p>
            <a:pPr lvl="1"/>
            <a:r>
              <a:rPr lang="en-US" dirty="0" smtClean="0"/>
              <a:t>Tagging for November Special Missions (9A-1P)</a:t>
            </a:r>
          </a:p>
          <a:p>
            <a:r>
              <a:rPr lang="en-US" b="1" dirty="0" smtClean="0"/>
              <a:t>Sunday 9/28</a:t>
            </a:r>
          </a:p>
          <a:p>
            <a:pPr lvl="1"/>
            <a:r>
              <a:rPr lang="en-US" dirty="0" smtClean="0"/>
              <a:t>House Church Services!</a:t>
            </a:r>
          </a:p>
          <a:p>
            <a:pPr lvl="1"/>
            <a:endParaRPr lang="en-US" dirty="0" smtClean="0"/>
          </a:p>
        </p:txBody>
      </p:sp>
    </p:spTree>
    <p:extLst>
      <p:ext uri="{BB962C8B-B14F-4D97-AF65-F5344CB8AC3E}">
        <p14:creationId xmlns:p14="http://schemas.microsoft.com/office/powerpoint/2010/main" val="98600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General Observations </a:t>
            </a:r>
            <a:br>
              <a:rPr lang="en-US" b="1" dirty="0"/>
            </a:br>
            <a:r>
              <a:rPr lang="en-US" sz="2700" b="1" dirty="0"/>
              <a:t> F. </a:t>
            </a:r>
            <a:r>
              <a:rPr lang="en-US" sz="2700" dirty="0"/>
              <a:t>Speaking in “tongues” (Ecstatic Utterances, Pagan in Origin)</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b="1" dirty="0"/>
              <a:t>Plato</a:t>
            </a:r>
            <a:r>
              <a:rPr lang="en-US" dirty="0"/>
              <a:t> reported ecstatic utterances in roughly the </a:t>
            </a:r>
            <a:r>
              <a:rPr lang="en-US" b="1" dirty="0"/>
              <a:t>5</a:t>
            </a:r>
            <a:r>
              <a:rPr lang="en-US" b="1" baseline="30000" dirty="0"/>
              <a:t>th</a:t>
            </a:r>
            <a:r>
              <a:rPr lang="en-US" b="1" dirty="0"/>
              <a:t> century </a:t>
            </a:r>
            <a:r>
              <a:rPr lang="en-US" sz="2400" b="1" dirty="0"/>
              <a:t>BC</a:t>
            </a:r>
            <a:r>
              <a:rPr lang="en-US" dirty="0"/>
              <a:t>. In the accounts Plato reported the speaker had no control over his mental faculties, and was allegedly under the control of a god.</a:t>
            </a:r>
            <a:endParaRPr lang="en-US" sz="7200" dirty="0"/>
          </a:p>
          <a:p>
            <a:r>
              <a:rPr lang="en-US" b="1" dirty="0"/>
              <a:t>In 17-19 </a:t>
            </a:r>
            <a:r>
              <a:rPr lang="en-US" sz="2400" b="1" dirty="0"/>
              <a:t>BC</a:t>
            </a:r>
            <a:r>
              <a:rPr lang="en-US" b="1" dirty="0"/>
              <a:t>, Virgil </a:t>
            </a:r>
            <a:r>
              <a:rPr lang="en-US" dirty="0"/>
              <a:t>mentions a </a:t>
            </a:r>
            <a:r>
              <a:rPr lang="en-US" dirty="0" err="1"/>
              <a:t>Sibyline</a:t>
            </a:r>
            <a:r>
              <a:rPr lang="en-US" dirty="0"/>
              <a:t> priestess who would go into an ecstatic state and “speak in tongues” (ecstatic utterances) as she united with Apollo’s spirit. </a:t>
            </a:r>
          </a:p>
          <a:p>
            <a:r>
              <a:rPr lang="en-US" dirty="0"/>
              <a:t>The </a:t>
            </a:r>
            <a:r>
              <a:rPr lang="en-US" b="1" dirty="0"/>
              <a:t>Pythoness,</a:t>
            </a:r>
            <a:r>
              <a:rPr lang="en-US" dirty="0"/>
              <a:t> the Oracle at </a:t>
            </a:r>
            <a:r>
              <a:rPr lang="en-US" dirty="0" smtClean="0"/>
              <a:t>Delphi. </a:t>
            </a:r>
            <a:endParaRPr lang="en-US" dirty="0"/>
          </a:p>
          <a:p>
            <a:pPr lvl="1"/>
            <a:r>
              <a:rPr lang="en-US" dirty="0"/>
              <a:t>This Greek word, “</a:t>
            </a:r>
            <a:r>
              <a:rPr lang="en-US" dirty="0" err="1"/>
              <a:t>Puthon</a:t>
            </a:r>
            <a:r>
              <a:rPr lang="en-US" dirty="0"/>
              <a:t>” where we get “Python” is in fact the same word used for the “</a:t>
            </a:r>
            <a:r>
              <a:rPr lang="en-US" b="1" i="1" dirty="0"/>
              <a:t>spirit</a:t>
            </a:r>
            <a:r>
              <a:rPr lang="en-US" dirty="0"/>
              <a:t>” (</a:t>
            </a:r>
            <a:r>
              <a:rPr lang="en-US" b="1" dirty="0"/>
              <a:t>Acts 16:16</a:t>
            </a:r>
            <a:r>
              <a:rPr lang="en-US" dirty="0"/>
              <a:t>) that possessed the woman in Acts 16 that followed the Apostle Paul and his companion Silas shouting </a:t>
            </a:r>
            <a:r>
              <a:rPr lang="en-US" b="1" i="1" dirty="0"/>
              <a:t>“These men are servants of the Most High God, who are telling you the way to be saved.”</a:t>
            </a:r>
            <a:r>
              <a:rPr lang="en-US" dirty="0"/>
              <a:t> Acts 16:17</a:t>
            </a:r>
          </a:p>
          <a:p>
            <a:r>
              <a:rPr lang="en-US" b="1" dirty="0"/>
              <a:t>About 420 BC John Chrysostom </a:t>
            </a:r>
            <a:r>
              <a:rPr lang="en-US" dirty="0"/>
              <a:t>(Bishop of Constantinople) recorded this:</a:t>
            </a:r>
          </a:p>
          <a:p>
            <a:pPr lvl="1"/>
            <a:r>
              <a:rPr lang="en-US" dirty="0"/>
              <a:t>“This same pythoness is said, being a female, to sit at times upon the tripod of Apollo astride, and thus the evil spirit ascending from beneath and entering the lower part of her body fills the woman with madness. And she with </a:t>
            </a:r>
            <a:r>
              <a:rPr lang="en-US" dirty="0" err="1"/>
              <a:t>dishevelled</a:t>
            </a:r>
            <a:r>
              <a:rPr lang="en-US" dirty="0"/>
              <a:t> hair begins to foam at the mouth, and thus being in a frenzy, to utter the words of her madness</a:t>
            </a:r>
            <a:r>
              <a:rPr lang="en-US" dirty="0" smtClean="0"/>
              <a:t>.”</a:t>
            </a:r>
            <a:endParaRPr lang="en-US" sz="7200" dirty="0"/>
          </a:p>
        </p:txBody>
      </p:sp>
    </p:spTree>
    <p:extLst>
      <p:ext uri="{BB962C8B-B14F-4D97-AF65-F5344CB8AC3E}">
        <p14:creationId xmlns:p14="http://schemas.microsoft.com/office/powerpoint/2010/main" val="2058127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3100" b="1" dirty="0" smtClean="0"/>
              <a:t> F. </a:t>
            </a:r>
            <a:r>
              <a:rPr lang="en-US" sz="3100" dirty="0" smtClean="0"/>
              <a:t>Speaking in “tongues” is common in many religions </a:t>
            </a:r>
            <a:endParaRPr lang="en-US" sz="3100"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buNone/>
            </a:pPr>
            <a:r>
              <a:rPr lang="en-US" b="1" dirty="0" smtClean="0"/>
              <a:t>F. </a:t>
            </a:r>
            <a:r>
              <a:rPr lang="en-US" dirty="0" smtClean="0"/>
              <a:t>Speaking in “tongues” is common in many religions (Mormon, Catholic, Islam, etc.), because religion gets dried and staid. </a:t>
            </a:r>
          </a:p>
          <a:p>
            <a:r>
              <a:rPr lang="en-US" dirty="0" smtClean="0"/>
              <a:t>A little history starting in the 1800’s to 1850’s “Two step” theology. </a:t>
            </a:r>
          </a:p>
          <a:p>
            <a:pPr lvl="1"/>
            <a:r>
              <a:rPr lang="en-US" dirty="0" smtClean="0"/>
              <a:t>Step 1, get part of it (“Holiness”) at the cross</a:t>
            </a:r>
          </a:p>
          <a:p>
            <a:pPr lvl="1"/>
            <a:r>
              <a:rPr lang="en-US" dirty="0" smtClean="0"/>
              <a:t>Step 2, get the next work of grace at the point of (your) dedication.  </a:t>
            </a:r>
          </a:p>
          <a:p>
            <a:pPr lvl="1"/>
            <a:r>
              <a:rPr lang="en-US" dirty="0" smtClean="0"/>
              <a:t>This Led to the “Holiness Theology” where you’d reach a “second point of grace.” </a:t>
            </a:r>
          </a:p>
          <a:p>
            <a:pPr lvl="1"/>
            <a:r>
              <a:rPr lang="en-US" dirty="0" smtClean="0"/>
              <a:t>Origins in Charles Wesley’s teachings (“Methodist”) </a:t>
            </a:r>
          </a:p>
          <a:p>
            <a:pPr lvl="1"/>
            <a:r>
              <a:rPr lang="en-US" dirty="0" smtClean="0"/>
              <a:t>Wesley taught “</a:t>
            </a:r>
            <a:r>
              <a:rPr lang="en-US" i="1" dirty="0" smtClean="0"/>
              <a:t>a second operation of dedication, commitment, whatever it may be, that takes the believer into this higher plane.</a:t>
            </a:r>
            <a:r>
              <a:rPr lang="en-US" dirty="0" smtClean="0"/>
              <a:t>”</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General Observations </a:t>
            </a:r>
            <a:br>
              <a:rPr lang="en-US" b="1" dirty="0"/>
            </a:br>
            <a:r>
              <a:rPr lang="en-US" sz="3100" b="1" dirty="0"/>
              <a:t> F. </a:t>
            </a:r>
            <a:r>
              <a:rPr lang="en-US" sz="3100" dirty="0"/>
              <a:t>Speaking in “tongues” is common in many religions </a:t>
            </a:r>
            <a:endParaRPr lang="en-US" dirty="0"/>
          </a:p>
        </p:txBody>
      </p:sp>
      <p:sp>
        <p:nvSpPr>
          <p:cNvPr id="3" name="Content Placeholder 2"/>
          <p:cNvSpPr>
            <a:spLocks noGrp="1"/>
          </p:cNvSpPr>
          <p:nvPr>
            <p:ph idx="1"/>
          </p:nvPr>
        </p:nvSpPr>
        <p:spPr/>
        <p:txBody>
          <a:bodyPr>
            <a:normAutofit fontScale="70000" lnSpcReduction="20000"/>
          </a:bodyPr>
          <a:lstStyle/>
          <a:p>
            <a:r>
              <a:rPr lang="en-US" dirty="0"/>
              <a:t>By the end of 1800s people began identifying this second work of grace with “the baptism of the Holy Spirit.“</a:t>
            </a:r>
          </a:p>
          <a:p>
            <a:r>
              <a:rPr lang="en-US" dirty="0"/>
              <a:t>By the late 1890s this concept of Baptism With The Holy Spirit being confirmed by “speaking in tongues” (“ecstatic utterances, aka “</a:t>
            </a:r>
            <a:r>
              <a:rPr lang="en-US" dirty="0" err="1"/>
              <a:t>glossalalia</a:t>
            </a:r>
            <a:r>
              <a:rPr lang="en-US" dirty="0"/>
              <a:t>”)</a:t>
            </a:r>
          </a:p>
          <a:p>
            <a:pPr lvl="1"/>
            <a:r>
              <a:rPr lang="en-US" dirty="0"/>
              <a:t>January 1</a:t>
            </a:r>
            <a:r>
              <a:rPr lang="en-US" baseline="30000" dirty="0"/>
              <a:t>st</a:t>
            </a:r>
            <a:r>
              <a:rPr lang="en-US" dirty="0"/>
              <a:t>, 1901 - A man named Charles </a:t>
            </a:r>
            <a:r>
              <a:rPr lang="en-US" dirty="0" err="1"/>
              <a:t>Parnham</a:t>
            </a:r>
            <a:r>
              <a:rPr lang="en-US" dirty="0"/>
              <a:t> of the Bethel Bible Institute in Topeka, Kansas, had a watch-night service where they were praying that the Holy Spirit would descend on them and they would speak in tongues. Just after midnight </a:t>
            </a:r>
            <a:r>
              <a:rPr lang="en-US" dirty="0" err="1"/>
              <a:t>Agness</a:t>
            </a:r>
            <a:r>
              <a:rPr lang="en-US" dirty="0"/>
              <a:t> Osmond began to throw her head back and speak in what they thought was Chinese, and that became the birth of the modern Pentecostal movement. </a:t>
            </a:r>
          </a:p>
          <a:p>
            <a:pPr lvl="1"/>
            <a:r>
              <a:rPr lang="en-US" dirty="0"/>
              <a:t>The modern Pentecostal movement was characterized by the belief that baptism of the Holy Spirit was after salvation, that baptism of the Holy Spirit was signified always by speaking in tongues, that every believer needed to be baptized by the Holy Spirit and to speak in tongues (which was a sign of higher spirituality). </a:t>
            </a:r>
          </a:p>
        </p:txBody>
      </p:sp>
    </p:spTree>
    <p:extLst>
      <p:ext uri="{BB962C8B-B14F-4D97-AF65-F5344CB8AC3E}">
        <p14:creationId xmlns:p14="http://schemas.microsoft.com/office/powerpoint/2010/main" val="1797902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General Observations </a:t>
            </a:r>
            <a:br>
              <a:rPr lang="en-US" b="1" dirty="0"/>
            </a:br>
            <a:r>
              <a:rPr lang="en-US" sz="3100" b="1" dirty="0"/>
              <a:t> F. </a:t>
            </a:r>
            <a:r>
              <a:rPr lang="en-US" sz="3100" dirty="0"/>
              <a:t>Speaking in “tongues” is common in many religions </a:t>
            </a:r>
          </a:p>
        </p:txBody>
      </p:sp>
      <p:sp>
        <p:nvSpPr>
          <p:cNvPr id="3" name="Content Placeholder 2"/>
          <p:cNvSpPr>
            <a:spLocks noGrp="1"/>
          </p:cNvSpPr>
          <p:nvPr>
            <p:ph idx="1"/>
          </p:nvPr>
        </p:nvSpPr>
        <p:spPr/>
        <p:txBody>
          <a:bodyPr>
            <a:normAutofit fontScale="92500" lnSpcReduction="10000"/>
          </a:bodyPr>
          <a:lstStyle/>
          <a:p>
            <a:r>
              <a:rPr lang="en-US" dirty="0"/>
              <a:t>We learned from the baptism with the H.S. study there is now only one baptism - as taught by </a:t>
            </a:r>
            <a:r>
              <a:rPr lang="en-US" dirty="0" err="1"/>
              <a:t>Eph</a:t>
            </a:r>
            <a:r>
              <a:rPr lang="en-US" dirty="0"/>
              <a:t> 4 – which was written ~68AD.  Thus, all other “baptisms” (plural) were invalidated.  John’s in Acts 19 and the Baptism with the H.S. serving it’s purpose and ushering the kingdom for Jew (Acts 2) and Gentile (Acts 10).</a:t>
            </a:r>
          </a:p>
          <a:p>
            <a:r>
              <a:rPr lang="en-US" b="1" dirty="0"/>
              <a:t>1 </a:t>
            </a:r>
            <a:r>
              <a:rPr lang="en-US" b="1" dirty="0" err="1"/>
              <a:t>Cor</a:t>
            </a:r>
            <a:r>
              <a:rPr lang="en-US" b="1" dirty="0"/>
              <a:t> 14:8-12</a:t>
            </a:r>
            <a:r>
              <a:rPr lang="en-US" dirty="0"/>
              <a:t> </a:t>
            </a:r>
            <a:r>
              <a:rPr lang="en-US" b="1" i="1" dirty="0"/>
              <a:t>“Undoubtedly there are all sorts of languages in the world, yet none of them is without meaning.”</a:t>
            </a:r>
            <a:endParaRPr lang="en-US" dirty="0"/>
          </a:p>
          <a:p>
            <a:endParaRPr lang="en-US" dirty="0"/>
          </a:p>
        </p:txBody>
      </p:sp>
    </p:spTree>
    <p:extLst>
      <p:ext uri="{BB962C8B-B14F-4D97-AF65-F5344CB8AC3E}">
        <p14:creationId xmlns:p14="http://schemas.microsoft.com/office/powerpoint/2010/main" val="163380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2700" b="1" dirty="0" smtClean="0"/>
              <a:t> G. </a:t>
            </a:r>
            <a:r>
              <a:rPr lang="en-US" sz="2700" dirty="0" smtClean="0"/>
              <a:t>Filled with the Spirit without speaking in tongues. </a:t>
            </a:r>
            <a:endParaRPr lang="en-US" sz="2700" dirty="0"/>
          </a:p>
        </p:txBody>
      </p:sp>
      <p:sp>
        <p:nvSpPr>
          <p:cNvPr id="3" name="Content Placeholder 2"/>
          <p:cNvSpPr>
            <a:spLocks noGrp="1"/>
          </p:cNvSpPr>
          <p:nvPr>
            <p:ph idx="1"/>
          </p:nvPr>
        </p:nvSpPr>
        <p:spPr/>
        <p:txBody>
          <a:bodyPr/>
          <a:lstStyle/>
          <a:p>
            <a:r>
              <a:rPr lang="en-US" b="1" dirty="0" smtClean="0"/>
              <a:t>G. </a:t>
            </a:r>
            <a:r>
              <a:rPr lang="en-US" dirty="0" smtClean="0"/>
              <a:t>A person can be filled with the Spirit without speaking in tongues. (</a:t>
            </a:r>
            <a:r>
              <a:rPr lang="en-US" b="1" dirty="0" smtClean="0"/>
              <a:t>Ephesians 5:18-20</a:t>
            </a:r>
            <a:r>
              <a:rPr lang="en-US" dirty="0" smtClean="0"/>
              <a:t>) </a:t>
            </a:r>
          </a:p>
          <a:p>
            <a:pPr lvl="1"/>
            <a:r>
              <a:rPr lang="en-US" dirty="0" smtClean="0"/>
              <a:t>Contradicts the notion of everyone “speaking in tongues” as a sign they have the Holy Spirit.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General Observations </a:t>
            </a:r>
            <a:br>
              <a:rPr lang="en-US" b="1" dirty="0" smtClean="0"/>
            </a:br>
            <a:r>
              <a:rPr lang="en-US" sz="3600" b="1" dirty="0" smtClean="0"/>
              <a:t> H. </a:t>
            </a:r>
            <a:r>
              <a:rPr lang="en-US" sz="3600" dirty="0" smtClean="0"/>
              <a:t>Jesus </a:t>
            </a:r>
            <a:r>
              <a:rPr lang="en-US" sz="3600" b="1" dirty="0" smtClean="0">
                <a:solidFill>
                  <a:srgbClr val="FF0000"/>
                </a:solidFill>
              </a:rPr>
              <a:t>never</a:t>
            </a:r>
            <a:r>
              <a:rPr lang="en-US" sz="3600" dirty="0" smtClean="0"/>
              <a:t> “spoke in tongues”</a:t>
            </a:r>
            <a:endParaRPr lang="en-US" sz="3600" dirty="0"/>
          </a:p>
        </p:txBody>
      </p:sp>
      <p:sp>
        <p:nvSpPr>
          <p:cNvPr id="3" name="Content Placeholder 2"/>
          <p:cNvSpPr>
            <a:spLocks noGrp="1"/>
          </p:cNvSpPr>
          <p:nvPr>
            <p:ph idx="1"/>
          </p:nvPr>
        </p:nvSpPr>
        <p:spPr/>
        <p:txBody>
          <a:bodyPr/>
          <a:lstStyle/>
          <a:p>
            <a:r>
              <a:rPr lang="en-US" b="1" dirty="0" smtClean="0"/>
              <a:t>H. </a:t>
            </a:r>
            <a:r>
              <a:rPr lang="en-US" dirty="0" smtClean="0"/>
              <a:t>Jesus never spoke in tongues and he was accorded the full-measure of the Spirit. (</a:t>
            </a:r>
            <a:r>
              <a:rPr lang="en-US" b="1" dirty="0" smtClean="0"/>
              <a:t>John 3:34-36</a:t>
            </a:r>
            <a:r>
              <a:rPr lang="en-US" dirty="0" smtClean="0"/>
              <a:t>)</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Preparation &amp; Coursework</a:t>
            </a:r>
            <a:endParaRPr lang="en-US"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a:buNone/>
            </a:pPr>
            <a:r>
              <a:rPr lang="en-US" b="1" dirty="0" smtClean="0"/>
              <a:t>Acts outline is due </a:t>
            </a:r>
            <a:r>
              <a:rPr lang="en-US" b="1" u="sng" dirty="0" smtClean="0"/>
              <a:t>Wednesday</a:t>
            </a:r>
            <a:r>
              <a:rPr lang="en-US" b="1" dirty="0" smtClean="0"/>
              <a:t> </a:t>
            </a:r>
            <a:r>
              <a:rPr lang="en-US" b="1" dirty="0" smtClean="0"/>
              <a:t>9</a:t>
            </a:r>
            <a:r>
              <a:rPr lang="en-US" b="1" dirty="0" smtClean="0"/>
              <a:t>/24</a:t>
            </a:r>
            <a:endParaRPr lang="en-US" b="1" dirty="0" smtClean="0"/>
          </a:p>
          <a:p>
            <a:r>
              <a:rPr lang="en-US" dirty="0" smtClean="0"/>
              <a:t>Has the weight of a quiz.  </a:t>
            </a:r>
            <a:r>
              <a:rPr lang="en-US" dirty="0" smtClean="0"/>
              <a:t>(5 points)</a:t>
            </a:r>
            <a:endParaRPr lang="en-US" dirty="0" smtClean="0"/>
          </a:p>
          <a:p>
            <a:r>
              <a:rPr lang="en-US" dirty="0" smtClean="0"/>
              <a:t>Three short points each chapter. </a:t>
            </a:r>
          </a:p>
          <a:p>
            <a:r>
              <a:rPr lang="en-US" dirty="0" smtClean="0"/>
              <a:t>Typed, emailed (</a:t>
            </a:r>
            <a:r>
              <a:rPr lang="en-US" dirty="0" smtClean="0">
                <a:hlinkClick r:id="rId2"/>
              </a:rPr>
              <a:t>jeremy@usd21.org</a:t>
            </a:r>
            <a:r>
              <a:rPr lang="en-US" dirty="0" smtClean="0"/>
              <a:t>) or printed.</a:t>
            </a:r>
          </a:p>
          <a:p>
            <a:pPr>
              <a:buNone/>
            </a:pPr>
            <a:r>
              <a:rPr lang="en-US" b="1" dirty="0" smtClean="0"/>
              <a:t>Know the 66 books of the bible</a:t>
            </a:r>
            <a:endParaRPr lang="en-US" sz="3500" b="1" dirty="0" smtClean="0"/>
          </a:p>
          <a:p>
            <a:pPr marL="514350" indent="-514350">
              <a:buNone/>
            </a:pPr>
            <a:r>
              <a:rPr lang="en-US" sz="3500" b="1" dirty="0" smtClean="0"/>
              <a:t>Know the scriptures where the types Miraculous Gifts are discussed.</a:t>
            </a:r>
          </a:p>
          <a:p>
            <a:pPr marL="914400" lvl="1" indent="-514350">
              <a:buNone/>
            </a:pPr>
            <a:r>
              <a:rPr lang="en-US" dirty="0" smtClean="0"/>
              <a:t>1 Corinthians 12:8-10 </a:t>
            </a:r>
          </a:p>
          <a:p>
            <a:pPr marL="914400" lvl="1" indent="-514350">
              <a:buNone/>
            </a:pPr>
            <a:r>
              <a:rPr lang="en-US" dirty="0" smtClean="0"/>
              <a:t>Mark 16:16-18</a:t>
            </a:r>
          </a:p>
          <a:p>
            <a:pPr marL="742950" indent="-742950">
              <a:buNone/>
            </a:pPr>
            <a:r>
              <a:rPr lang="en-US" sz="3500" b="1" dirty="0" smtClean="0"/>
              <a:t>Know the three types of “Laying on of Hands” </a:t>
            </a:r>
          </a:p>
          <a:p>
            <a:pPr marL="514350" indent="-514350">
              <a:buFont typeface="+mj-lt"/>
              <a:buAutoNum type="arabicPeriod"/>
            </a:pPr>
            <a:r>
              <a:rPr lang="en-US" dirty="0" smtClean="0"/>
              <a:t>Blessing</a:t>
            </a:r>
          </a:p>
          <a:p>
            <a:pPr marL="514350" indent="-514350">
              <a:buFont typeface="+mj-lt"/>
              <a:buAutoNum type="arabicPeriod"/>
            </a:pPr>
            <a:r>
              <a:rPr lang="en-US" dirty="0" smtClean="0"/>
              <a:t>Healing</a:t>
            </a:r>
          </a:p>
          <a:p>
            <a:pPr marL="514350" indent="-514350">
              <a:buFont typeface="+mj-lt"/>
              <a:buAutoNum type="arabicPeriod"/>
            </a:pPr>
            <a:r>
              <a:rPr lang="en-US" dirty="0" smtClean="0"/>
              <a:t>Passing on the Gifts</a:t>
            </a:r>
            <a:endParaRPr lang="en-US" b="1" dirty="0" smtClean="0"/>
          </a:p>
          <a:p>
            <a:pPr marL="514350" indent="-514350">
              <a:buNone/>
            </a:pPr>
            <a:r>
              <a:rPr lang="en-US" sz="3600" b="1" dirty="0" smtClean="0"/>
              <a:t>Know the purpose of the miraculous gifts </a:t>
            </a:r>
          </a:p>
          <a:p>
            <a:r>
              <a:rPr lang="en-US" dirty="0" smtClean="0"/>
              <a:t>To get non-believers to believe (tongues were only to be used to bring non-believers to faith.) </a:t>
            </a:r>
          </a:p>
          <a:p>
            <a:r>
              <a:rPr lang="en-US" dirty="0" smtClean="0"/>
              <a:t>To edify the Christians and strengthen their faith. </a:t>
            </a:r>
          </a:p>
          <a:p>
            <a:r>
              <a:rPr lang="en-US" b="1" u="sng" dirty="0" smtClean="0"/>
              <a:t>Now the Bible fulfills these needs</a:t>
            </a:r>
            <a:r>
              <a:rPr lang="en-US" b="1" dirty="0" smtClean="0">
                <a:solidFill>
                  <a:srgbClr val="FF0000"/>
                </a:solidFill>
              </a:rPr>
              <a:t> </a:t>
            </a:r>
            <a:r>
              <a:rPr lang="en-US" dirty="0" smtClean="0"/>
              <a:t>– thus the church today does not need apostles or miraculous gifts.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Papyrus" pitchFamily="66" charset="0"/>
              </a:rPr>
              <a:t>Upcoming Events:</a:t>
            </a:r>
            <a:br>
              <a:rPr lang="en-US" b="1" dirty="0">
                <a:latin typeface="Papyrus" pitchFamily="66" charset="0"/>
              </a:rPr>
            </a:br>
            <a:r>
              <a:rPr lang="en-US" sz="4000" b="1" dirty="0" smtClean="0">
                <a:latin typeface="Papyrus" pitchFamily="66" charset="0"/>
              </a:rPr>
              <a:t>October &amp; November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u="sng" dirty="0" smtClean="0"/>
              <a:t>October</a:t>
            </a:r>
          </a:p>
          <a:p>
            <a:pPr marL="0" indent="0">
              <a:buNone/>
            </a:pPr>
            <a:r>
              <a:rPr lang="en-US" b="1" dirty="0" smtClean="0"/>
              <a:t>Sat/Sun October </a:t>
            </a:r>
            <a:r>
              <a:rPr lang="en-US" b="1" dirty="0"/>
              <a:t>4</a:t>
            </a:r>
            <a:r>
              <a:rPr lang="en-US" b="1" baseline="30000" dirty="0"/>
              <a:t>th</a:t>
            </a:r>
            <a:r>
              <a:rPr lang="en-US" b="1" dirty="0"/>
              <a:t> &amp; </a:t>
            </a:r>
            <a:r>
              <a:rPr lang="en-US" b="1" dirty="0" smtClean="0"/>
              <a:t>5</a:t>
            </a:r>
            <a:r>
              <a:rPr lang="en-US" b="1" baseline="30000" dirty="0" smtClean="0"/>
              <a:t>th</a:t>
            </a:r>
            <a:endParaRPr lang="en-US" b="1" dirty="0" smtClean="0"/>
          </a:p>
          <a:p>
            <a:pPr>
              <a:buFontTx/>
              <a:buChar char="-"/>
            </a:pPr>
            <a:r>
              <a:rPr lang="en-US" dirty="0" smtClean="0"/>
              <a:t>CAICC Soar Singles Retreat in Palm Desert</a:t>
            </a:r>
            <a:endParaRPr lang="en-US" dirty="0"/>
          </a:p>
          <a:p>
            <a:pPr marL="0" indent="0">
              <a:buNone/>
            </a:pPr>
            <a:r>
              <a:rPr lang="en-US" b="1" dirty="0" smtClean="0"/>
              <a:t>Sunday </a:t>
            </a:r>
            <a:r>
              <a:rPr lang="en-US" b="1" dirty="0"/>
              <a:t>October </a:t>
            </a:r>
            <a:r>
              <a:rPr lang="en-US" b="1" dirty="0" smtClean="0"/>
              <a:t>12</a:t>
            </a:r>
            <a:r>
              <a:rPr lang="en-US" b="1" baseline="30000" dirty="0" smtClean="0"/>
              <a:t>th</a:t>
            </a:r>
            <a:r>
              <a:rPr lang="en-US" b="1" dirty="0"/>
              <a:t> </a:t>
            </a:r>
            <a:r>
              <a:rPr lang="en-US" dirty="0"/>
              <a:t>BYND </a:t>
            </a:r>
            <a:r>
              <a:rPr lang="en-US" dirty="0" smtClean="0"/>
              <a:t>“Crazy Hat Sunday”</a:t>
            </a:r>
            <a:endParaRPr lang="en-US" dirty="0"/>
          </a:p>
          <a:p>
            <a:pPr>
              <a:buFontTx/>
              <a:buChar char="-"/>
            </a:pPr>
            <a:r>
              <a:rPr lang="en-US" dirty="0" smtClean="0"/>
              <a:t>1</a:t>
            </a:r>
            <a:r>
              <a:rPr lang="en-US" baseline="30000" dirty="0" smtClean="0"/>
              <a:t>st</a:t>
            </a:r>
            <a:r>
              <a:rPr lang="en-US" dirty="0" smtClean="0"/>
              <a:t> &amp; 2</a:t>
            </a:r>
            <a:r>
              <a:rPr lang="en-US" baseline="30000" dirty="0" smtClean="0"/>
              <a:t>nd</a:t>
            </a:r>
            <a:r>
              <a:rPr lang="en-US" dirty="0" smtClean="0"/>
              <a:t> prizes for the best hats &amp; best carved pumpkins.  Harvest pot-luck </a:t>
            </a:r>
            <a:r>
              <a:rPr lang="en-US" dirty="0"/>
              <a:t>to </a:t>
            </a:r>
            <a:r>
              <a:rPr lang="en-US" dirty="0" smtClean="0"/>
              <a:t>follow!</a:t>
            </a:r>
            <a:endParaRPr lang="en-US" b="1" dirty="0" smtClean="0"/>
          </a:p>
          <a:p>
            <a:pPr marL="0" indent="0">
              <a:buNone/>
            </a:pPr>
            <a:r>
              <a:rPr lang="en-US" b="1" dirty="0" smtClean="0"/>
              <a:t>Friday/Sat October 17</a:t>
            </a:r>
            <a:r>
              <a:rPr lang="en-US" b="1" baseline="30000" dirty="0" smtClean="0"/>
              <a:t>th</a:t>
            </a:r>
            <a:r>
              <a:rPr lang="en-US" b="1" dirty="0"/>
              <a:t> </a:t>
            </a:r>
            <a:r>
              <a:rPr lang="en-US" b="1" dirty="0" smtClean="0"/>
              <a:t>&amp; 18</a:t>
            </a:r>
            <a:r>
              <a:rPr lang="en-US" b="1" baseline="30000" dirty="0" smtClean="0"/>
              <a:t>th</a:t>
            </a:r>
            <a:r>
              <a:rPr lang="en-US" b="1" dirty="0" smtClean="0"/>
              <a:t> </a:t>
            </a:r>
          </a:p>
          <a:p>
            <a:pPr>
              <a:buFontTx/>
              <a:buChar char="-"/>
            </a:pPr>
            <a:r>
              <a:rPr lang="en-US" dirty="0" err="1" smtClean="0"/>
              <a:t>Married’s</a:t>
            </a:r>
            <a:r>
              <a:rPr lang="en-US" dirty="0" smtClean="0"/>
              <a:t> Retreat in Fountain Hills at the Lexington.</a:t>
            </a:r>
          </a:p>
          <a:p>
            <a:pPr marL="0" indent="0">
              <a:buNone/>
            </a:pPr>
            <a:endParaRPr lang="en-US" b="1" dirty="0"/>
          </a:p>
          <a:p>
            <a:pPr marL="0" indent="0">
              <a:buNone/>
            </a:pPr>
            <a:r>
              <a:rPr lang="en-US" b="1" u="sng" dirty="0"/>
              <a:t>November</a:t>
            </a:r>
          </a:p>
          <a:p>
            <a:pPr marL="0" indent="0">
              <a:buNone/>
            </a:pPr>
            <a:r>
              <a:rPr lang="en-US" b="1" dirty="0"/>
              <a:t>Saturday November 8</a:t>
            </a:r>
            <a:r>
              <a:rPr lang="en-US" b="1" baseline="30000" dirty="0"/>
              <a:t>th</a:t>
            </a:r>
            <a:endParaRPr lang="en-US" b="1" dirty="0"/>
          </a:p>
          <a:p>
            <a:r>
              <a:rPr lang="en-US" dirty="0"/>
              <a:t>Special Missions Trash-a-Thon (</a:t>
            </a:r>
            <a:r>
              <a:rPr lang="en-US" b="1" dirty="0"/>
              <a:t>9-1pm</a:t>
            </a:r>
            <a:r>
              <a:rPr lang="en-US" dirty="0"/>
              <a:t>)</a:t>
            </a:r>
          </a:p>
          <a:p>
            <a:pPr marL="0" indent="0">
              <a:buNone/>
            </a:pPr>
            <a:r>
              <a:rPr lang="en-US" b="1" dirty="0"/>
              <a:t>Sunday November 16</a:t>
            </a:r>
            <a:r>
              <a:rPr lang="en-US" b="1" baseline="30000" dirty="0"/>
              <a:t>th</a:t>
            </a:r>
            <a:endParaRPr lang="en-US" b="1" dirty="0"/>
          </a:p>
          <a:p>
            <a:r>
              <a:rPr lang="en-US" dirty="0"/>
              <a:t>6x Missions </a:t>
            </a:r>
            <a:r>
              <a:rPr lang="en-US" dirty="0" smtClean="0"/>
              <a:t>contribution</a:t>
            </a:r>
            <a:endParaRPr lang="en-US" dirty="0"/>
          </a:p>
        </p:txBody>
      </p:sp>
    </p:spTree>
    <p:extLst>
      <p:ext uri="{BB962C8B-B14F-4D97-AF65-F5344CB8AC3E}">
        <p14:creationId xmlns:p14="http://schemas.microsoft.com/office/powerpoint/2010/main" val="127843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752600"/>
          </a:xfrm>
        </p:spPr>
        <p:txBody>
          <a:bodyPr>
            <a:normAutofit/>
          </a:bodyPr>
          <a:lstStyle/>
          <a:p>
            <a:r>
              <a:rPr lang="en-US" sz="6600" b="1" dirty="0" smtClean="0">
                <a:latin typeface="Papyrus" pitchFamily="66" charset="0"/>
              </a:rPr>
              <a:t>Course Reminders</a:t>
            </a:r>
            <a:endParaRPr lang="en-US" sz="6600" b="1" dirty="0">
              <a:latin typeface="Papyrus" pitchFamily="66" charset="0"/>
            </a:endParaRPr>
          </a:p>
        </p:txBody>
      </p:sp>
      <p:sp>
        <p:nvSpPr>
          <p:cNvPr id="5" name="TextBox 4"/>
          <p:cNvSpPr txBox="1"/>
          <p:nvPr/>
        </p:nvSpPr>
        <p:spPr>
          <a:xfrm>
            <a:off x="304800" y="1981200"/>
            <a:ext cx="8610600" cy="3539430"/>
          </a:xfrm>
          <a:prstGeom prst="rect">
            <a:avLst/>
          </a:prstGeom>
          <a:noFill/>
        </p:spPr>
        <p:txBody>
          <a:bodyPr wrap="square" rtlCol="0">
            <a:spAutoFit/>
          </a:bodyPr>
          <a:lstStyle/>
          <a:p>
            <a:pPr marL="342900" indent="-342900">
              <a:buFont typeface="Arial" panose="020B0604020202020204" pitchFamily="34" charset="0"/>
              <a:buChar char="•"/>
            </a:pPr>
            <a:r>
              <a:rPr lang="en-US" sz="3200" b="1" dirty="0" smtClean="0"/>
              <a:t>Acts </a:t>
            </a:r>
            <a:r>
              <a:rPr lang="en-US" sz="3200" b="1" dirty="0" smtClean="0"/>
              <a:t>outline will be due: Wed </a:t>
            </a:r>
            <a:r>
              <a:rPr lang="en-US" sz="3200" b="1" dirty="0" smtClean="0"/>
              <a:t>9</a:t>
            </a:r>
            <a:r>
              <a:rPr lang="en-US" sz="3200" b="1" dirty="0" smtClean="0"/>
              <a:t>/24 (Same day as Final)</a:t>
            </a:r>
            <a:endParaRPr lang="en-US" sz="3200" b="1" dirty="0" smtClean="0"/>
          </a:p>
          <a:p>
            <a:pPr marL="342900" indent="-342900">
              <a:buFont typeface="Arial" panose="020B0604020202020204" pitchFamily="34" charset="0"/>
              <a:buChar char="•"/>
            </a:pPr>
            <a:r>
              <a:rPr lang="en-US" sz="3200" b="1" dirty="0" smtClean="0"/>
              <a:t>Know the 66 </a:t>
            </a:r>
            <a:r>
              <a:rPr lang="en-US" sz="3200" b="1" dirty="0" smtClean="0"/>
              <a:t>books of the </a:t>
            </a:r>
            <a:r>
              <a:rPr lang="en-US" sz="3200" b="1" dirty="0" smtClean="0"/>
              <a:t>bible</a:t>
            </a:r>
            <a:endParaRPr lang="en-US" sz="3200" b="1" dirty="0"/>
          </a:p>
          <a:p>
            <a:pPr marL="342900" indent="-342900">
              <a:buFont typeface="Arial" panose="020B0604020202020204" pitchFamily="34" charset="0"/>
              <a:buChar char="•"/>
            </a:pPr>
            <a:r>
              <a:rPr lang="en-US" sz="3200" b="1" dirty="0" smtClean="0"/>
              <a:t>Know </a:t>
            </a:r>
            <a:r>
              <a:rPr lang="en-US" sz="3200" b="1" dirty="0" smtClean="0"/>
              <a:t>the two scriptures where the types Miraculous Gifts </a:t>
            </a:r>
            <a:r>
              <a:rPr lang="en-US" sz="3200" b="1" dirty="0" smtClean="0"/>
              <a:t>are discussed.</a:t>
            </a:r>
            <a:endParaRPr lang="en-US" sz="3200" b="1" dirty="0"/>
          </a:p>
          <a:p>
            <a:pPr marL="342900" indent="-342900">
              <a:buFont typeface="Arial" panose="020B0604020202020204" pitchFamily="34" charset="0"/>
              <a:buChar char="•"/>
            </a:pPr>
            <a:r>
              <a:rPr lang="en-US" sz="3200" b="1" dirty="0" smtClean="0"/>
              <a:t>Know </a:t>
            </a:r>
            <a:r>
              <a:rPr lang="en-US" sz="3200" b="1" dirty="0" smtClean="0"/>
              <a:t>the three types of “Laying on of Hands” </a:t>
            </a:r>
            <a:endParaRPr lang="en-US" sz="3200" b="1" dirty="0" smtClean="0"/>
          </a:p>
          <a:p>
            <a:pPr marL="342900" indent="-342900">
              <a:buFont typeface="Arial" panose="020B0604020202020204" pitchFamily="34" charset="0"/>
              <a:buChar char="•"/>
            </a:pPr>
            <a:r>
              <a:rPr lang="en-US" sz="3200" b="1" dirty="0" smtClean="0"/>
              <a:t>Know </a:t>
            </a:r>
            <a:r>
              <a:rPr lang="en-US" sz="3200" b="1" dirty="0" smtClean="0"/>
              <a:t>the purpose of the miraculous gifts </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Baptism With The Holy Spirit</a:t>
            </a:r>
            <a:br>
              <a:rPr lang="en-US" dirty="0" smtClean="0"/>
            </a:br>
            <a:r>
              <a:rPr lang="en-US" dirty="0" smtClean="0"/>
              <a:t>Session 8: QUIZ #1-#4</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514350" indent="-514350">
              <a:buFont typeface="+mj-lt"/>
              <a:buAutoNum type="arabicPeriod"/>
            </a:pPr>
            <a:r>
              <a:rPr lang="en-US" dirty="0"/>
              <a:t>What are the five characteristics of the Baptism With The Holy Spirit</a:t>
            </a:r>
            <a:r>
              <a:rPr lang="en-US" dirty="0" smtClean="0"/>
              <a:t>?</a:t>
            </a:r>
            <a:endParaRPr lang="en-US" dirty="0" smtClean="0"/>
          </a:p>
          <a:p>
            <a:pPr marL="514350" indent="-514350">
              <a:buFont typeface="+mj-lt"/>
              <a:buAutoNum type="arabicPeriod"/>
            </a:pPr>
            <a:r>
              <a:rPr lang="en-US" dirty="0" smtClean="0"/>
              <a:t>Write </a:t>
            </a:r>
            <a:r>
              <a:rPr lang="en-US" dirty="0" smtClean="0"/>
              <a:t>out </a:t>
            </a:r>
            <a:r>
              <a:rPr lang="en-US" b="1" dirty="0" smtClean="0"/>
              <a:t>1 John 1:9</a:t>
            </a:r>
            <a:endParaRPr lang="en-US" b="1" dirty="0" smtClean="0"/>
          </a:p>
          <a:p>
            <a:pPr marL="514350" indent="-514350">
              <a:buFont typeface="+mj-lt"/>
              <a:buAutoNum type="arabicPeriod"/>
            </a:pPr>
            <a:r>
              <a:rPr lang="en-US" dirty="0" smtClean="0"/>
              <a:t>What are the three measures of the Holy Spirit?</a:t>
            </a:r>
          </a:p>
          <a:p>
            <a:pPr marL="514350" indent="-514350">
              <a:buFont typeface="+mj-lt"/>
              <a:buAutoNum type="arabicPeriod"/>
            </a:pPr>
            <a:r>
              <a:rPr lang="en-US" dirty="0" smtClean="0"/>
              <a:t>What are the three baptisms in the New Testament?</a:t>
            </a:r>
            <a:endParaRPr lang="en-US"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0" indent="0">
              <a:buNone/>
            </a:pPr>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 With The Holy Spirit</a:t>
            </a:r>
            <a:br>
              <a:rPr lang="en-US" dirty="0"/>
            </a:br>
            <a:r>
              <a:rPr lang="en-US" dirty="0" smtClean="0"/>
              <a:t>Session 8: QUIZ #5</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#5 The </a:t>
            </a:r>
            <a:r>
              <a:rPr lang="en-US" dirty="0"/>
              <a:t>“One Baptism” </a:t>
            </a:r>
            <a:r>
              <a:rPr lang="en-US" b="1" dirty="0"/>
              <a:t>(</a:t>
            </a:r>
            <a:r>
              <a:rPr lang="en-US" b="1" dirty="0" err="1"/>
              <a:t>Eph</a:t>
            </a:r>
            <a:r>
              <a:rPr lang="en-US" b="1" dirty="0"/>
              <a:t> 4:4-6) </a:t>
            </a:r>
          </a:p>
          <a:p>
            <a:pPr marL="0" indent="0">
              <a:buNone/>
            </a:pPr>
            <a:r>
              <a:rPr lang="en-US" b="1" i="1" dirty="0"/>
              <a:t>Note which </a:t>
            </a:r>
            <a:r>
              <a:rPr lang="en-US" b="1" i="1" dirty="0" smtClean="0"/>
              <a:t>scripture(s) </a:t>
            </a:r>
            <a:r>
              <a:rPr lang="en-US" b="1" i="1" dirty="0"/>
              <a:t>clarify each point: (.25 each)</a:t>
            </a:r>
          </a:p>
          <a:p>
            <a:pPr marL="914400" lvl="1" indent="-514350">
              <a:buFont typeface="+mj-lt"/>
              <a:buAutoNum type="arabicPeriod"/>
            </a:pPr>
            <a:r>
              <a:rPr lang="en-US" b="1" dirty="0" smtClean="0"/>
              <a:t>This verse</a:t>
            </a:r>
            <a:r>
              <a:rPr lang="en-US" dirty="0" smtClean="0"/>
              <a:t> crystallizes John’s </a:t>
            </a:r>
            <a:r>
              <a:rPr lang="en-US" dirty="0"/>
              <a:t>baptism passed when the new covenant began:</a:t>
            </a:r>
          </a:p>
          <a:p>
            <a:pPr marL="914400" lvl="1" indent="-514350">
              <a:buFont typeface="+mj-lt"/>
              <a:buAutoNum type="arabicPeriod"/>
            </a:pPr>
            <a:r>
              <a:rPr lang="en-US" dirty="0"/>
              <a:t>The baptism of the Holy Spirit prophecy/promise fulfilled in these </a:t>
            </a:r>
            <a:r>
              <a:rPr lang="en-US" b="1" dirty="0"/>
              <a:t>two </a:t>
            </a:r>
            <a:r>
              <a:rPr lang="en-US" b="1" dirty="0" smtClean="0"/>
              <a:t>chapters</a:t>
            </a:r>
            <a:r>
              <a:rPr lang="en-US" dirty="0" smtClean="0"/>
              <a:t> </a:t>
            </a:r>
            <a:r>
              <a:rPr lang="en-US" dirty="0"/>
              <a:t>(not commanded</a:t>
            </a:r>
            <a:r>
              <a:rPr lang="en-US" dirty="0" smtClean="0"/>
              <a:t>!):</a:t>
            </a:r>
            <a:endParaRPr lang="en-US" dirty="0"/>
          </a:p>
          <a:p>
            <a:pPr marL="914400" lvl="1" indent="-514350">
              <a:buFont typeface="+mj-lt"/>
              <a:buAutoNum type="arabicPeriod"/>
            </a:pPr>
            <a:r>
              <a:rPr lang="en-US" b="1" dirty="0" smtClean="0"/>
              <a:t>This scripture</a:t>
            </a:r>
            <a:r>
              <a:rPr lang="en-US" dirty="0" smtClean="0"/>
              <a:t> clarifies that baptism </a:t>
            </a:r>
            <a:r>
              <a:rPr lang="en-US" dirty="0"/>
              <a:t>in water in the name of Jesus Christ for the forgiveness of sins </a:t>
            </a:r>
            <a:r>
              <a:rPr lang="en-US" dirty="0" smtClean="0"/>
              <a:t>is Jesus</a:t>
            </a:r>
            <a:r>
              <a:rPr lang="en-US" dirty="0"/>
              <a:t>’ self-perpetuating </a:t>
            </a:r>
            <a:r>
              <a:rPr lang="en-US" dirty="0" smtClean="0"/>
              <a:t>command:</a:t>
            </a:r>
            <a:endParaRPr lang="en-US" dirty="0"/>
          </a:p>
          <a:p>
            <a:pPr marL="914400" lvl="1" indent="-514350">
              <a:buFont typeface="+mj-lt"/>
              <a:buAutoNum type="arabicPeriod"/>
            </a:pPr>
            <a:r>
              <a:rPr lang="en-US" dirty="0"/>
              <a:t>Peter was present for all 3 baptisms.  He wrote in </a:t>
            </a:r>
            <a:r>
              <a:rPr lang="en-US" b="1" dirty="0"/>
              <a:t>this scripture</a:t>
            </a:r>
            <a:r>
              <a:rPr lang="en-US" dirty="0"/>
              <a:t> </a:t>
            </a:r>
            <a:r>
              <a:rPr lang="en-US" dirty="0" smtClean="0"/>
              <a:t>in 64AD that </a:t>
            </a:r>
            <a:r>
              <a:rPr lang="en-US" dirty="0"/>
              <a:t>baptism in the name of Jesus Christ saves you &amp; </a:t>
            </a:r>
            <a:r>
              <a:rPr lang="en-US" dirty="0" smtClean="0"/>
              <a:t>that the </a:t>
            </a:r>
            <a:r>
              <a:rPr lang="en-US" dirty="0"/>
              <a:t>flood during Noah’s time symbolized </a:t>
            </a:r>
            <a:r>
              <a:rPr lang="en-US" dirty="0" smtClean="0"/>
              <a:t>baptism which saved a “few”:</a:t>
            </a:r>
            <a:endParaRPr lang="en-US" dirty="0"/>
          </a:p>
        </p:txBody>
      </p:sp>
    </p:spTree>
    <p:extLst>
      <p:ext uri="{BB962C8B-B14F-4D97-AF65-F5344CB8AC3E}">
        <p14:creationId xmlns:p14="http://schemas.microsoft.com/office/powerpoint/2010/main" val="99541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 With The Holy Spirit</a:t>
            </a:r>
            <a:br>
              <a:rPr lang="en-US" dirty="0"/>
            </a:br>
            <a:r>
              <a:rPr lang="en-US" dirty="0" smtClean="0"/>
              <a:t>Session 8: </a:t>
            </a:r>
            <a:r>
              <a:rPr lang="en-US" sz="3600" i="1" dirty="0" smtClean="0"/>
              <a:t>BONUS &amp; Extra Credit</a:t>
            </a:r>
            <a:endParaRPr lang="en-US" i="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BONUS</a:t>
            </a:r>
          </a:p>
          <a:p>
            <a:pPr>
              <a:buNone/>
            </a:pPr>
            <a:r>
              <a:rPr lang="en-US" dirty="0"/>
              <a:t>In the past seven days have you been </a:t>
            </a:r>
            <a:r>
              <a:rPr lang="en-US" dirty="0" smtClean="0"/>
              <a:t>in (+.5) or </a:t>
            </a:r>
            <a:r>
              <a:rPr lang="en-US" dirty="0"/>
              <a:t>led </a:t>
            </a:r>
            <a:r>
              <a:rPr lang="en-US" dirty="0" smtClean="0"/>
              <a:t>a (+1), bible </a:t>
            </a:r>
            <a:r>
              <a:rPr lang="en-US" dirty="0"/>
              <a:t>study with a friend</a:t>
            </a:r>
            <a:r>
              <a:rPr lang="en-US" dirty="0" smtClean="0"/>
              <a:t>? (up to 2pts)</a:t>
            </a:r>
          </a:p>
          <a:p>
            <a:pPr>
              <a:buNone/>
            </a:pPr>
            <a:r>
              <a:rPr lang="en-US" dirty="0" smtClean="0"/>
              <a:t>Did you attend the leaders meeting where the Persecution study was taught? (+1) </a:t>
            </a:r>
          </a:p>
          <a:p>
            <a:pPr>
              <a:buNone/>
            </a:pPr>
            <a:r>
              <a:rPr lang="en-US" b="1" dirty="0" smtClean="0"/>
              <a:t>Extra </a:t>
            </a:r>
            <a:r>
              <a:rPr lang="en-US" b="1" dirty="0"/>
              <a:t>Credit (.5 points </a:t>
            </a:r>
            <a:r>
              <a:rPr lang="en-US" b="1" dirty="0" smtClean="0"/>
              <a:t>each today)</a:t>
            </a:r>
            <a:endParaRPr lang="en-US" dirty="0"/>
          </a:p>
          <a:p>
            <a:r>
              <a:rPr lang="en-US" dirty="0" smtClean="0"/>
              <a:t>I'm signed-up to donate blood on the 20th!</a:t>
            </a:r>
          </a:p>
          <a:p>
            <a:r>
              <a:rPr lang="en-US" dirty="0" smtClean="0"/>
              <a:t>Subscribed </a:t>
            </a:r>
            <a:r>
              <a:rPr lang="en-US" dirty="0"/>
              <a:t>to </a:t>
            </a:r>
            <a:r>
              <a:rPr lang="en-US" dirty="0" smtClean="0"/>
              <a:t>youtube.com/</a:t>
            </a:r>
            <a:r>
              <a:rPr lang="en-US" dirty="0" err="1" smtClean="0"/>
              <a:t>phxicc</a:t>
            </a:r>
            <a:endParaRPr lang="en-US" dirty="0" smtClean="0"/>
          </a:p>
          <a:p>
            <a:r>
              <a:rPr lang="en-US" dirty="0" smtClean="0"/>
              <a:t>Following twitter.com/</a:t>
            </a:r>
            <a:r>
              <a:rPr lang="en-US" dirty="0" err="1" smtClean="0"/>
              <a:t>phxicc</a:t>
            </a:r>
            <a:r>
              <a:rPr lang="en-US" dirty="0" smtClean="0"/>
              <a:t> </a:t>
            </a:r>
          </a:p>
          <a:p>
            <a:pPr marL="0" indent="0">
              <a:buNone/>
            </a:pPr>
            <a:endParaRPr lang="en-US" dirty="0"/>
          </a:p>
        </p:txBody>
      </p:sp>
    </p:spTree>
    <p:extLst>
      <p:ext uri="{BB962C8B-B14F-4D97-AF65-F5344CB8AC3E}">
        <p14:creationId xmlns:p14="http://schemas.microsoft.com/office/powerpoint/2010/main" val="125687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Baptism With The Holy Spirit</a:t>
            </a:r>
            <a:br>
              <a:rPr lang="en-US" dirty="0" smtClean="0"/>
            </a:br>
            <a:r>
              <a:rPr lang="en-US" dirty="0" smtClean="0"/>
              <a:t>Answer Key </a:t>
            </a:r>
            <a:r>
              <a:rPr lang="en-US" b="1" dirty="0" smtClean="0"/>
              <a:t>#1</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b="1" dirty="0" smtClean="0"/>
              <a:t>#1 </a:t>
            </a:r>
            <a:r>
              <a:rPr lang="en-US" dirty="0" smtClean="0"/>
              <a:t>What </a:t>
            </a:r>
            <a:r>
              <a:rPr lang="en-US" dirty="0"/>
              <a:t>are the five characteristics of the Baptism With The Holy Spirit</a:t>
            </a:r>
            <a:r>
              <a:rPr lang="en-US" dirty="0" smtClean="0"/>
              <a:t>?</a:t>
            </a:r>
          </a:p>
          <a:p>
            <a:pPr marL="914400" lvl="1" indent="-514350">
              <a:buFont typeface="+mj-lt"/>
              <a:buAutoNum type="arabicPeriod"/>
            </a:pPr>
            <a:r>
              <a:rPr lang="en-US" dirty="0" smtClean="0"/>
              <a:t>Promised </a:t>
            </a:r>
            <a:r>
              <a:rPr lang="en-US" dirty="0" smtClean="0"/>
              <a:t>(not </a:t>
            </a:r>
            <a:r>
              <a:rPr lang="en-US" dirty="0"/>
              <a:t>a command</a:t>
            </a:r>
            <a:r>
              <a:rPr lang="en-US" dirty="0" smtClean="0"/>
              <a:t>) </a:t>
            </a:r>
            <a:r>
              <a:rPr lang="en-US" b="1" dirty="0" smtClean="0"/>
              <a:t>Acts 1:4-5*</a:t>
            </a:r>
            <a:endParaRPr lang="en-US" b="1" dirty="0" smtClean="0"/>
          </a:p>
          <a:p>
            <a:pPr marL="914400" lvl="1" indent="-514350">
              <a:buFont typeface="+mj-lt"/>
              <a:buAutoNum type="arabicPeriod"/>
            </a:pPr>
            <a:r>
              <a:rPr lang="en-US" dirty="0" smtClean="0"/>
              <a:t>Predicted (prophesied)</a:t>
            </a:r>
          </a:p>
          <a:p>
            <a:pPr marL="914400" lvl="1" indent="-514350">
              <a:buFont typeface="+mj-lt"/>
              <a:buAutoNum type="arabicPeriod"/>
            </a:pPr>
            <a:r>
              <a:rPr lang="en-US" dirty="0" smtClean="0"/>
              <a:t>Came without warning (not praying for it)</a:t>
            </a:r>
          </a:p>
          <a:p>
            <a:pPr marL="914400" lvl="1" indent="-514350">
              <a:buFont typeface="+mj-lt"/>
              <a:buAutoNum type="arabicPeriod"/>
            </a:pPr>
            <a:r>
              <a:rPr lang="en-US" dirty="0" smtClean="0"/>
              <a:t>Languages.</a:t>
            </a:r>
          </a:p>
          <a:p>
            <a:pPr marL="914400" lvl="1" indent="-514350">
              <a:buFont typeface="+mj-lt"/>
              <a:buAutoNum type="arabicPeriod"/>
            </a:pPr>
            <a:r>
              <a:rPr lang="en-US" dirty="0" smtClean="0"/>
              <a:t>Purpose: to usher in the Kingdom with power (</a:t>
            </a:r>
            <a:r>
              <a:rPr lang="en-US" b="1" dirty="0" smtClean="0"/>
              <a:t>Mark 9:1, Acts 1:8</a:t>
            </a:r>
            <a:r>
              <a:rPr lang="en-US" dirty="0" smtClean="0"/>
              <a:t>)*</a:t>
            </a:r>
          </a:p>
          <a:p>
            <a:pPr marL="0" indent="0">
              <a:buNone/>
            </a:pPr>
            <a:r>
              <a:rPr lang="en-US" sz="2800" b="1" i="1" dirty="0" smtClean="0"/>
              <a:t>* Scriptures are not necessary for correct answer.</a:t>
            </a:r>
            <a:endParaRPr lang="en-US" sz="2800" b="1" i="1" dirty="0" smtClean="0"/>
          </a:p>
          <a:p>
            <a:pPr marL="514350" indent="-514350">
              <a:buFont typeface="+mj-lt"/>
              <a:buAutoNum type="arabicPeriod"/>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19232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2287</Words>
  <Application>Microsoft Office PowerPoint</Application>
  <PresentationFormat>On-screen Show (4:3)</PresentationFormat>
  <Paragraphs>219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Papyrus</vt:lpstr>
      <vt:lpstr>Office Theme</vt:lpstr>
      <vt:lpstr>WELCOME</vt:lpstr>
      <vt:lpstr>Upcoming Events:  This Coming Week</vt:lpstr>
      <vt:lpstr>Upcoming Events: Later This Month </vt:lpstr>
      <vt:lpstr>Upcoming Events: October &amp; November</vt:lpstr>
      <vt:lpstr>Course Reminders</vt:lpstr>
      <vt:lpstr>Baptism With The Holy Spirit Session 8: QUIZ #1-#4</vt:lpstr>
      <vt:lpstr>Baptism With The Holy Spirit Session 8: QUIZ #5</vt:lpstr>
      <vt:lpstr>Baptism With The Holy Spirit Session 8: BONUS &amp; Extra Credit</vt:lpstr>
      <vt:lpstr>Baptism With The Holy Spirit Answer Key #1</vt:lpstr>
      <vt:lpstr>Baptism With The Holy Spirit Answer Key #2 &amp; #3</vt:lpstr>
      <vt:lpstr>Baptism With The Holy Spirit Answer Key #4</vt:lpstr>
      <vt:lpstr>Baptism With The Holy Spirit Answer Key #5</vt:lpstr>
      <vt:lpstr>Baptism With The Holy Spirit BONUS &amp; Extra Credit</vt:lpstr>
      <vt:lpstr>Comments at phxicc.org: Additional Extra Credit (up to 3 points)</vt:lpstr>
      <vt:lpstr>First Principles 2014 Session 9: “The Miraculous Gifts of the  Holy Spirit”</vt:lpstr>
      <vt:lpstr>The Miraculous Gifts of The Holy Spirit Session 9: Overview</vt:lpstr>
      <vt:lpstr>Types of Miraculous Gifts A. 1 Corinthians 12:8-10</vt:lpstr>
      <vt:lpstr>Types of Miraculous Gifts B. Mark 16:16-18</vt:lpstr>
      <vt:lpstr>The three types of “Laying on of Hands” A. Blessing (Acts 13:3)  </vt:lpstr>
      <vt:lpstr>The three types of “Laying on of Hands” B. Healing </vt:lpstr>
      <vt:lpstr>The three types of “Laying on of Hands” C. Passing on the Gifts </vt:lpstr>
      <vt:lpstr>The three types of “Laying on of Hands” C. Passing on the Gifts: Phillip of Acts 6:1-8</vt:lpstr>
      <vt:lpstr>The three types of “Laying on of Hands” C. Passing on the Gifts: Disciples in Ephesus Acts 19:1-6</vt:lpstr>
      <vt:lpstr>3. General Observations </vt:lpstr>
      <vt:lpstr>3. General Observations   B. 1 Corinthians 12 and 14 are not the directives, but correctives </vt:lpstr>
      <vt:lpstr>3. General Observations   C. 1 Cor 13:8-10 “Perfection”–Canonization of Bible</vt:lpstr>
      <vt:lpstr>3. General Observations  D. The Purpose of the gifts from 1 Cor 14:20-22</vt:lpstr>
      <vt:lpstr>3. General Observations   E. 2 Thess 2:9-12 shows there can be miracles by Satan today</vt:lpstr>
      <vt:lpstr>3. General Observations   F. Speaking in “tongues” (Ecstatic Utterances, Pagan in Origin)</vt:lpstr>
      <vt:lpstr>3. General Observations   F. Speaking in “tongues” (Ecstatic Utterances, Pagan in Origin)</vt:lpstr>
      <vt:lpstr>3. General Observations   F. Speaking in “tongues” is common in many religions </vt:lpstr>
      <vt:lpstr>3. General Observations   F. Speaking in “tongues” is common in many religions </vt:lpstr>
      <vt:lpstr>3. General Observations   F. Speaking in “tongues” is common in many religions </vt:lpstr>
      <vt:lpstr>3. General Observations   G. Filled with the Spirit without speaking in tongues. </vt:lpstr>
      <vt:lpstr>3. General Observations   H. Jesus never “spoke in tongues”</vt:lpstr>
      <vt:lpstr>Quiz Preparation &amp; Coursework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Principles 2013</dc:title>
  <dc:creator>jeremyc</dc:creator>
  <cp:lastModifiedBy>Jeremy Ciaramella</cp:lastModifiedBy>
  <cp:revision>157</cp:revision>
  <cp:lastPrinted>2014-09-13T16:28:36Z</cp:lastPrinted>
  <dcterms:created xsi:type="dcterms:W3CDTF">2013-09-12T00:53:41Z</dcterms:created>
  <dcterms:modified xsi:type="dcterms:W3CDTF">2014-09-13T16:30:34Z</dcterms:modified>
</cp:coreProperties>
</file>