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84" r:id="rId2"/>
    <p:sldId id="285" r:id="rId3"/>
    <p:sldId id="324" r:id="rId4"/>
    <p:sldId id="381" r:id="rId5"/>
    <p:sldId id="380" r:id="rId6"/>
    <p:sldId id="329" r:id="rId7"/>
    <p:sldId id="351" r:id="rId8"/>
    <p:sldId id="370" r:id="rId9"/>
    <p:sldId id="372" r:id="rId10"/>
    <p:sldId id="373" r:id="rId11"/>
    <p:sldId id="374" r:id="rId12"/>
    <p:sldId id="313" r:id="rId13"/>
    <p:sldId id="375" r:id="rId14"/>
    <p:sldId id="379" r:id="rId15"/>
    <p:sldId id="382" r:id="rId16"/>
    <p:sldId id="383" r:id="rId17"/>
    <p:sldId id="384" r:id="rId18"/>
    <p:sldId id="385" r:id="rId19"/>
    <p:sldId id="386" r:id="rId20"/>
    <p:sldId id="387" r:id="rId21"/>
    <p:sldId id="388" r:id="rId22"/>
    <p:sldId id="389" r:id="rId23"/>
    <p:sldId id="390" r:id="rId24"/>
    <p:sldId id="391" r:id="rId25"/>
    <p:sldId id="392" r:id="rId26"/>
    <p:sldId id="393" r:id="rId27"/>
    <p:sldId id="394" r:id="rId28"/>
    <p:sldId id="395" r:id="rId29"/>
    <p:sldId id="396" r:id="rId30"/>
    <p:sldId id="397" r:id="rId31"/>
    <p:sldId id="398" r:id="rId32"/>
    <p:sldId id="399" r:id="rId33"/>
    <p:sldId id="400" r:id="rId34"/>
    <p:sldId id="401" r:id="rId35"/>
    <p:sldId id="402" r:id="rId36"/>
    <p:sldId id="403" r:id="rId37"/>
    <p:sldId id="404" r:id="rId38"/>
    <p:sldId id="405" r:id="rId39"/>
    <p:sldId id="406" r:id="rId40"/>
    <p:sldId id="407" r:id="rId41"/>
    <p:sldId id="408" r:id="rId42"/>
    <p:sldId id="409" r:id="rId43"/>
    <p:sldId id="410" r:id="rId44"/>
    <p:sldId id="411" r:id="rId45"/>
  </p:sldIdLst>
  <p:sldSz cx="9144000" cy="6858000" type="screen4x3"/>
  <p:notesSz cx="6858000"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23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7231"/>
          </a:xfrm>
          <a:prstGeom prst="rect">
            <a:avLst/>
          </a:prstGeom>
        </p:spPr>
        <p:txBody>
          <a:bodyPr vert="horz" lIns="91440" tIns="45720" rIns="91440" bIns="45720" rtlCol="0"/>
          <a:lstStyle>
            <a:lvl1pPr algn="r">
              <a:defRPr sz="1200"/>
            </a:lvl1pPr>
          </a:lstStyle>
          <a:p>
            <a:fld id="{47B0907F-83AB-447C-8F4D-C09C72654270}" type="datetimeFigureOut">
              <a:rPr lang="en-US" smtClean="0"/>
              <a:t>9/17/2014</a:t>
            </a:fld>
            <a:endParaRPr lang="en-US"/>
          </a:p>
        </p:txBody>
      </p:sp>
      <p:sp>
        <p:nvSpPr>
          <p:cNvPr id="4" name="Footer Placeholder 3"/>
          <p:cNvSpPr>
            <a:spLocks noGrp="1"/>
          </p:cNvSpPr>
          <p:nvPr>
            <p:ph type="ftr" sz="quarter" idx="2"/>
          </p:nvPr>
        </p:nvSpPr>
        <p:spPr>
          <a:xfrm>
            <a:off x="0" y="8845046"/>
            <a:ext cx="2971800" cy="46723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5046"/>
            <a:ext cx="2971800" cy="467230"/>
          </a:xfrm>
          <a:prstGeom prst="rect">
            <a:avLst/>
          </a:prstGeom>
        </p:spPr>
        <p:txBody>
          <a:bodyPr vert="horz" lIns="91440" tIns="45720" rIns="91440" bIns="45720" rtlCol="0" anchor="b"/>
          <a:lstStyle>
            <a:lvl1pPr algn="r">
              <a:defRPr sz="1200"/>
            </a:lvl1pPr>
          </a:lstStyle>
          <a:p>
            <a:fld id="{F2505455-A466-4258-9853-BF80400D8F81}" type="slidenum">
              <a:rPr lang="en-US" smtClean="0"/>
              <a:t>‹#›</a:t>
            </a:fld>
            <a:endParaRPr lang="en-US"/>
          </a:p>
        </p:txBody>
      </p:sp>
    </p:spTree>
    <p:extLst>
      <p:ext uri="{BB962C8B-B14F-4D97-AF65-F5344CB8AC3E}">
        <p14:creationId xmlns:p14="http://schemas.microsoft.com/office/powerpoint/2010/main" val="1868229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67724DC7-CE07-400F-BC78-A44BBA06B15E}" type="datetimeFigureOut">
              <a:rPr lang="en-US" smtClean="0"/>
              <a:t>9/17/2014</a:t>
            </a:fld>
            <a:endParaRPr lang="en-US"/>
          </a:p>
        </p:txBody>
      </p:sp>
      <p:sp>
        <p:nvSpPr>
          <p:cNvPr id="4" name="Slide Image Placeholder 3"/>
          <p:cNvSpPr>
            <a:spLocks noGrp="1" noRot="1" noChangeAspect="1"/>
          </p:cNvSpPr>
          <p:nvPr>
            <p:ph type="sldImg" idx="2"/>
          </p:nvPr>
        </p:nvSpPr>
        <p:spPr>
          <a:xfrm>
            <a:off x="1333500" y="1163638"/>
            <a:ext cx="4191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1513"/>
            <a:ext cx="5486400" cy="36671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550"/>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5550"/>
            <a:ext cx="2971800" cy="466725"/>
          </a:xfrm>
          <a:prstGeom prst="rect">
            <a:avLst/>
          </a:prstGeom>
        </p:spPr>
        <p:txBody>
          <a:bodyPr vert="horz" lIns="91440" tIns="45720" rIns="91440" bIns="45720" rtlCol="0" anchor="b"/>
          <a:lstStyle>
            <a:lvl1pPr algn="r">
              <a:defRPr sz="1200"/>
            </a:lvl1pPr>
          </a:lstStyle>
          <a:p>
            <a:fld id="{CA8FD58D-164F-426C-B75F-E0F0E63C02DC}" type="slidenum">
              <a:rPr lang="en-US" smtClean="0"/>
              <a:t>‹#›</a:t>
            </a:fld>
            <a:endParaRPr lang="en-US"/>
          </a:p>
        </p:txBody>
      </p:sp>
    </p:spTree>
    <p:extLst>
      <p:ext uri="{BB962C8B-B14F-4D97-AF65-F5344CB8AC3E}">
        <p14:creationId xmlns:p14="http://schemas.microsoft.com/office/powerpoint/2010/main" val="2097161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1</a:t>
            </a:fld>
            <a:endParaRPr lang="en-US"/>
          </a:p>
        </p:txBody>
      </p:sp>
    </p:spTree>
    <p:extLst>
      <p:ext uri="{BB962C8B-B14F-4D97-AF65-F5344CB8AC3E}">
        <p14:creationId xmlns:p14="http://schemas.microsoft.com/office/powerpoint/2010/main" val="3504386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10</a:t>
            </a:fld>
            <a:endParaRPr lang="en-US"/>
          </a:p>
        </p:txBody>
      </p:sp>
    </p:spTree>
    <p:extLst>
      <p:ext uri="{BB962C8B-B14F-4D97-AF65-F5344CB8AC3E}">
        <p14:creationId xmlns:p14="http://schemas.microsoft.com/office/powerpoint/2010/main" val="1629531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11</a:t>
            </a:fld>
            <a:endParaRPr lang="en-US"/>
          </a:p>
        </p:txBody>
      </p:sp>
    </p:spTree>
    <p:extLst>
      <p:ext uri="{BB962C8B-B14F-4D97-AF65-F5344CB8AC3E}">
        <p14:creationId xmlns:p14="http://schemas.microsoft.com/office/powerpoint/2010/main" val="4097907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12</a:t>
            </a:fld>
            <a:endParaRPr lang="en-US"/>
          </a:p>
        </p:txBody>
      </p:sp>
    </p:spTree>
    <p:extLst>
      <p:ext uri="{BB962C8B-B14F-4D97-AF65-F5344CB8AC3E}">
        <p14:creationId xmlns:p14="http://schemas.microsoft.com/office/powerpoint/2010/main" val="663946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13</a:t>
            </a:fld>
            <a:endParaRPr lang="en-US"/>
          </a:p>
        </p:txBody>
      </p:sp>
    </p:spTree>
    <p:extLst>
      <p:ext uri="{BB962C8B-B14F-4D97-AF65-F5344CB8AC3E}">
        <p14:creationId xmlns:p14="http://schemas.microsoft.com/office/powerpoint/2010/main" val="182279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14</a:t>
            </a:fld>
            <a:endParaRPr lang="en-US"/>
          </a:p>
        </p:txBody>
      </p:sp>
    </p:spTree>
    <p:extLst>
      <p:ext uri="{BB962C8B-B14F-4D97-AF65-F5344CB8AC3E}">
        <p14:creationId xmlns:p14="http://schemas.microsoft.com/office/powerpoint/2010/main" val="17147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15</a:t>
            </a:fld>
            <a:endParaRPr lang="en-US"/>
          </a:p>
        </p:txBody>
      </p:sp>
    </p:spTree>
    <p:extLst>
      <p:ext uri="{BB962C8B-B14F-4D97-AF65-F5344CB8AC3E}">
        <p14:creationId xmlns:p14="http://schemas.microsoft.com/office/powerpoint/2010/main" val="312615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16</a:t>
            </a:fld>
            <a:endParaRPr lang="en-US"/>
          </a:p>
        </p:txBody>
      </p:sp>
    </p:spTree>
    <p:extLst>
      <p:ext uri="{BB962C8B-B14F-4D97-AF65-F5344CB8AC3E}">
        <p14:creationId xmlns:p14="http://schemas.microsoft.com/office/powerpoint/2010/main" val="1032454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17</a:t>
            </a:fld>
            <a:endParaRPr lang="en-US"/>
          </a:p>
        </p:txBody>
      </p:sp>
    </p:spTree>
    <p:extLst>
      <p:ext uri="{BB962C8B-B14F-4D97-AF65-F5344CB8AC3E}">
        <p14:creationId xmlns:p14="http://schemas.microsoft.com/office/powerpoint/2010/main" val="1945543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18</a:t>
            </a:fld>
            <a:endParaRPr lang="en-US"/>
          </a:p>
        </p:txBody>
      </p:sp>
    </p:spTree>
    <p:extLst>
      <p:ext uri="{BB962C8B-B14F-4D97-AF65-F5344CB8AC3E}">
        <p14:creationId xmlns:p14="http://schemas.microsoft.com/office/powerpoint/2010/main" val="4243128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19</a:t>
            </a:fld>
            <a:endParaRPr lang="en-US"/>
          </a:p>
        </p:txBody>
      </p:sp>
    </p:spTree>
    <p:extLst>
      <p:ext uri="{BB962C8B-B14F-4D97-AF65-F5344CB8AC3E}">
        <p14:creationId xmlns:p14="http://schemas.microsoft.com/office/powerpoint/2010/main" val="424187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2</a:t>
            </a:fld>
            <a:endParaRPr lang="en-US"/>
          </a:p>
        </p:txBody>
      </p:sp>
    </p:spTree>
    <p:extLst>
      <p:ext uri="{BB962C8B-B14F-4D97-AF65-F5344CB8AC3E}">
        <p14:creationId xmlns:p14="http://schemas.microsoft.com/office/powerpoint/2010/main" val="2847633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20</a:t>
            </a:fld>
            <a:endParaRPr lang="en-US"/>
          </a:p>
        </p:txBody>
      </p:sp>
    </p:spTree>
    <p:extLst>
      <p:ext uri="{BB962C8B-B14F-4D97-AF65-F5344CB8AC3E}">
        <p14:creationId xmlns:p14="http://schemas.microsoft.com/office/powerpoint/2010/main" val="1224536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21</a:t>
            </a:fld>
            <a:endParaRPr lang="en-US"/>
          </a:p>
        </p:txBody>
      </p:sp>
    </p:spTree>
    <p:extLst>
      <p:ext uri="{BB962C8B-B14F-4D97-AF65-F5344CB8AC3E}">
        <p14:creationId xmlns:p14="http://schemas.microsoft.com/office/powerpoint/2010/main" val="4233023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22</a:t>
            </a:fld>
            <a:endParaRPr lang="en-US"/>
          </a:p>
        </p:txBody>
      </p:sp>
    </p:spTree>
    <p:extLst>
      <p:ext uri="{BB962C8B-B14F-4D97-AF65-F5344CB8AC3E}">
        <p14:creationId xmlns:p14="http://schemas.microsoft.com/office/powerpoint/2010/main" val="1330060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23</a:t>
            </a:fld>
            <a:endParaRPr lang="en-US"/>
          </a:p>
        </p:txBody>
      </p:sp>
    </p:spTree>
    <p:extLst>
      <p:ext uri="{BB962C8B-B14F-4D97-AF65-F5344CB8AC3E}">
        <p14:creationId xmlns:p14="http://schemas.microsoft.com/office/powerpoint/2010/main" val="10529163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24</a:t>
            </a:fld>
            <a:endParaRPr lang="en-US"/>
          </a:p>
        </p:txBody>
      </p:sp>
    </p:spTree>
    <p:extLst>
      <p:ext uri="{BB962C8B-B14F-4D97-AF65-F5344CB8AC3E}">
        <p14:creationId xmlns:p14="http://schemas.microsoft.com/office/powerpoint/2010/main" val="4271183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25</a:t>
            </a:fld>
            <a:endParaRPr lang="en-US"/>
          </a:p>
        </p:txBody>
      </p:sp>
    </p:spTree>
    <p:extLst>
      <p:ext uri="{BB962C8B-B14F-4D97-AF65-F5344CB8AC3E}">
        <p14:creationId xmlns:p14="http://schemas.microsoft.com/office/powerpoint/2010/main" val="2493645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26</a:t>
            </a:fld>
            <a:endParaRPr lang="en-US"/>
          </a:p>
        </p:txBody>
      </p:sp>
    </p:spTree>
    <p:extLst>
      <p:ext uri="{BB962C8B-B14F-4D97-AF65-F5344CB8AC3E}">
        <p14:creationId xmlns:p14="http://schemas.microsoft.com/office/powerpoint/2010/main" val="2959971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27</a:t>
            </a:fld>
            <a:endParaRPr lang="en-US"/>
          </a:p>
        </p:txBody>
      </p:sp>
    </p:spTree>
    <p:extLst>
      <p:ext uri="{BB962C8B-B14F-4D97-AF65-F5344CB8AC3E}">
        <p14:creationId xmlns:p14="http://schemas.microsoft.com/office/powerpoint/2010/main" val="3793688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28</a:t>
            </a:fld>
            <a:endParaRPr lang="en-US"/>
          </a:p>
        </p:txBody>
      </p:sp>
    </p:spTree>
    <p:extLst>
      <p:ext uri="{BB962C8B-B14F-4D97-AF65-F5344CB8AC3E}">
        <p14:creationId xmlns:p14="http://schemas.microsoft.com/office/powerpoint/2010/main" val="1762626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29</a:t>
            </a:fld>
            <a:endParaRPr lang="en-US"/>
          </a:p>
        </p:txBody>
      </p:sp>
    </p:spTree>
    <p:extLst>
      <p:ext uri="{BB962C8B-B14F-4D97-AF65-F5344CB8AC3E}">
        <p14:creationId xmlns:p14="http://schemas.microsoft.com/office/powerpoint/2010/main" val="3744096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3</a:t>
            </a:fld>
            <a:endParaRPr lang="en-US"/>
          </a:p>
        </p:txBody>
      </p:sp>
    </p:spTree>
    <p:extLst>
      <p:ext uri="{BB962C8B-B14F-4D97-AF65-F5344CB8AC3E}">
        <p14:creationId xmlns:p14="http://schemas.microsoft.com/office/powerpoint/2010/main" val="686876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30</a:t>
            </a:fld>
            <a:endParaRPr lang="en-US"/>
          </a:p>
        </p:txBody>
      </p:sp>
    </p:spTree>
    <p:extLst>
      <p:ext uri="{BB962C8B-B14F-4D97-AF65-F5344CB8AC3E}">
        <p14:creationId xmlns:p14="http://schemas.microsoft.com/office/powerpoint/2010/main" val="4763722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31</a:t>
            </a:fld>
            <a:endParaRPr lang="en-US"/>
          </a:p>
        </p:txBody>
      </p:sp>
    </p:spTree>
    <p:extLst>
      <p:ext uri="{BB962C8B-B14F-4D97-AF65-F5344CB8AC3E}">
        <p14:creationId xmlns:p14="http://schemas.microsoft.com/office/powerpoint/2010/main" val="11327666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32</a:t>
            </a:fld>
            <a:endParaRPr lang="en-US"/>
          </a:p>
        </p:txBody>
      </p:sp>
    </p:spTree>
    <p:extLst>
      <p:ext uri="{BB962C8B-B14F-4D97-AF65-F5344CB8AC3E}">
        <p14:creationId xmlns:p14="http://schemas.microsoft.com/office/powerpoint/2010/main" val="15968199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33</a:t>
            </a:fld>
            <a:endParaRPr lang="en-US"/>
          </a:p>
        </p:txBody>
      </p:sp>
    </p:spTree>
    <p:extLst>
      <p:ext uri="{BB962C8B-B14F-4D97-AF65-F5344CB8AC3E}">
        <p14:creationId xmlns:p14="http://schemas.microsoft.com/office/powerpoint/2010/main" val="25452807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34</a:t>
            </a:fld>
            <a:endParaRPr lang="en-US"/>
          </a:p>
        </p:txBody>
      </p:sp>
    </p:spTree>
    <p:extLst>
      <p:ext uri="{BB962C8B-B14F-4D97-AF65-F5344CB8AC3E}">
        <p14:creationId xmlns:p14="http://schemas.microsoft.com/office/powerpoint/2010/main" val="263831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35</a:t>
            </a:fld>
            <a:endParaRPr lang="en-US"/>
          </a:p>
        </p:txBody>
      </p:sp>
    </p:spTree>
    <p:extLst>
      <p:ext uri="{BB962C8B-B14F-4D97-AF65-F5344CB8AC3E}">
        <p14:creationId xmlns:p14="http://schemas.microsoft.com/office/powerpoint/2010/main" val="5664876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36</a:t>
            </a:fld>
            <a:endParaRPr lang="en-US"/>
          </a:p>
        </p:txBody>
      </p:sp>
    </p:spTree>
    <p:extLst>
      <p:ext uri="{BB962C8B-B14F-4D97-AF65-F5344CB8AC3E}">
        <p14:creationId xmlns:p14="http://schemas.microsoft.com/office/powerpoint/2010/main" val="37526797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37</a:t>
            </a:fld>
            <a:endParaRPr lang="en-US"/>
          </a:p>
        </p:txBody>
      </p:sp>
    </p:spTree>
    <p:extLst>
      <p:ext uri="{BB962C8B-B14F-4D97-AF65-F5344CB8AC3E}">
        <p14:creationId xmlns:p14="http://schemas.microsoft.com/office/powerpoint/2010/main" val="17867418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38</a:t>
            </a:fld>
            <a:endParaRPr lang="en-US"/>
          </a:p>
        </p:txBody>
      </p:sp>
    </p:spTree>
    <p:extLst>
      <p:ext uri="{BB962C8B-B14F-4D97-AF65-F5344CB8AC3E}">
        <p14:creationId xmlns:p14="http://schemas.microsoft.com/office/powerpoint/2010/main" val="42470362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39</a:t>
            </a:fld>
            <a:endParaRPr lang="en-US"/>
          </a:p>
        </p:txBody>
      </p:sp>
    </p:spTree>
    <p:extLst>
      <p:ext uri="{BB962C8B-B14F-4D97-AF65-F5344CB8AC3E}">
        <p14:creationId xmlns:p14="http://schemas.microsoft.com/office/powerpoint/2010/main" val="3653252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4</a:t>
            </a:fld>
            <a:endParaRPr lang="en-US"/>
          </a:p>
        </p:txBody>
      </p:sp>
    </p:spTree>
    <p:extLst>
      <p:ext uri="{BB962C8B-B14F-4D97-AF65-F5344CB8AC3E}">
        <p14:creationId xmlns:p14="http://schemas.microsoft.com/office/powerpoint/2010/main" val="23589553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40</a:t>
            </a:fld>
            <a:endParaRPr lang="en-US"/>
          </a:p>
        </p:txBody>
      </p:sp>
    </p:spTree>
    <p:extLst>
      <p:ext uri="{BB962C8B-B14F-4D97-AF65-F5344CB8AC3E}">
        <p14:creationId xmlns:p14="http://schemas.microsoft.com/office/powerpoint/2010/main" val="17455801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41</a:t>
            </a:fld>
            <a:endParaRPr lang="en-US"/>
          </a:p>
        </p:txBody>
      </p:sp>
    </p:spTree>
    <p:extLst>
      <p:ext uri="{BB962C8B-B14F-4D97-AF65-F5344CB8AC3E}">
        <p14:creationId xmlns:p14="http://schemas.microsoft.com/office/powerpoint/2010/main" val="4133480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42</a:t>
            </a:fld>
            <a:endParaRPr lang="en-US"/>
          </a:p>
        </p:txBody>
      </p:sp>
    </p:spTree>
    <p:extLst>
      <p:ext uri="{BB962C8B-B14F-4D97-AF65-F5344CB8AC3E}">
        <p14:creationId xmlns:p14="http://schemas.microsoft.com/office/powerpoint/2010/main" val="35260197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43</a:t>
            </a:fld>
            <a:endParaRPr lang="en-US"/>
          </a:p>
        </p:txBody>
      </p:sp>
    </p:spTree>
    <p:extLst>
      <p:ext uri="{BB962C8B-B14F-4D97-AF65-F5344CB8AC3E}">
        <p14:creationId xmlns:p14="http://schemas.microsoft.com/office/powerpoint/2010/main" val="6547831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44</a:t>
            </a:fld>
            <a:endParaRPr lang="en-US"/>
          </a:p>
        </p:txBody>
      </p:sp>
    </p:spTree>
    <p:extLst>
      <p:ext uri="{BB962C8B-B14F-4D97-AF65-F5344CB8AC3E}">
        <p14:creationId xmlns:p14="http://schemas.microsoft.com/office/powerpoint/2010/main" val="2276597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5</a:t>
            </a:fld>
            <a:endParaRPr lang="en-US"/>
          </a:p>
        </p:txBody>
      </p:sp>
    </p:spTree>
    <p:extLst>
      <p:ext uri="{BB962C8B-B14F-4D97-AF65-F5344CB8AC3E}">
        <p14:creationId xmlns:p14="http://schemas.microsoft.com/office/powerpoint/2010/main" val="3153141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6</a:t>
            </a:fld>
            <a:endParaRPr lang="en-US"/>
          </a:p>
        </p:txBody>
      </p:sp>
    </p:spTree>
    <p:extLst>
      <p:ext uri="{BB962C8B-B14F-4D97-AF65-F5344CB8AC3E}">
        <p14:creationId xmlns:p14="http://schemas.microsoft.com/office/powerpoint/2010/main" val="2165482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7</a:t>
            </a:fld>
            <a:endParaRPr lang="en-US"/>
          </a:p>
        </p:txBody>
      </p:sp>
    </p:spTree>
    <p:extLst>
      <p:ext uri="{BB962C8B-B14F-4D97-AF65-F5344CB8AC3E}">
        <p14:creationId xmlns:p14="http://schemas.microsoft.com/office/powerpoint/2010/main" val="240803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8</a:t>
            </a:fld>
            <a:endParaRPr lang="en-US"/>
          </a:p>
        </p:txBody>
      </p:sp>
    </p:spTree>
    <p:extLst>
      <p:ext uri="{BB962C8B-B14F-4D97-AF65-F5344CB8AC3E}">
        <p14:creationId xmlns:p14="http://schemas.microsoft.com/office/powerpoint/2010/main" val="1209334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FD58D-164F-426C-B75F-E0F0E63C02DC}" type="slidenum">
              <a:rPr lang="en-US" smtClean="0"/>
              <a:t>9</a:t>
            </a:fld>
            <a:endParaRPr lang="en-US"/>
          </a:p>
        </p:txBody>
      </p:sp>
    </p:spTree>
    <p:extLst>
      <p:ext uri="{BB962C8B-B14F-4D97-AF65-F5344CB8AC3E}">
        <p14:creationId xmlns:p14="http://schemas.microsoft.com/office/powerpoint/2010/main" val="3549737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56DAE4-A884-4FDA-A0A1-E1752CE721B2}" type="datetimeFigureOut">
              <a:rPr lang="en-US" smtClean="0"/>
              <a:pPr/>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6DAE4-A884-4FDA-A0A1-E1752CE721B2}" type="datetimeFigureOut">
              <a:rPr lang="en-US" smtClean="0"/>
              <a:pPr/>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6DAE4-A884-4FDA-A0A1-E1752CE721B2}" type="datetimeFigureOut">
              <a:rPr lang="en-US" smtClean="0"/>
              <a:pPr/>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6DAE4-A884-4FDA-A0A1-E1752CE721B2}" type="datetimeFigureOut">
              <a:rPr lang="en-US" smtClean="0"/>
              <a:pPr/>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56DAE4-A884-4FDA-A0A1-E1752CE721B2}" type="datetimeFigureOut">
              <a:rPr lang="en-US" smtClean="0"/>
              <a:pPr/>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56DAE4-A884-4FDA-A0A1-E1752CE721B2}" type="datetimeFigureOut">
              <a:rPr lang="en-US" smtClean="0"/>
              <a:pPr/>
              <a:t>9/17/2014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56DAE4-A884-4FDA-A0A1-E1752CE721B2}" type="datetimeFigureOut">
              <a:rPr lang="en-US" smtClean="0"/>
              <a:pPr/>
              <a:t>9/17/2014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56DAE4-A884-4FDA-A0A1-E1752CE721B2}" type="datetimeFigureOut">
              <a:rPr lang="en-US" smtClean="0"/>
              <a:pPr/>
              <a:t>9/17/2014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56DAE4-A884-4FDA-A0A1-E1752CE721B2}" type="datetimeFigureOut">
              <a:rPr lang="en-US" smtClean="0"/>
              <a:pPr/>
              <a:t>9/17/2014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56DAE4-A884-4FDA-A0A1-E1752CE721B2}" type="datetimeFigureOut">
              <a:rPr lang="en-US" smtClean="0"/>
              <a:pPr/>
              <a:t>9/17/2014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56DAE4-A884-4FDA-A0A1-E1752CE721B2}" type="datetimeFigureOut">
              <a:rPr lang="en-US" smtClean="0"/>
              <a:pPr/>
              <a:t>9/17/2014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C7BDA-8F2C-48ED-B1CF-E6A48CD7A3B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56DAE4-A884-4FDA-A0A1-E1752CE721B2}" type="datetimeFigureOut">
              <a:rPr lang="en-US" smtClean="0"/>
              <a:pPr/>
              <a:t>9/17/2014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EC7BDA-8F2C-48ED-B1CF-E6A48CD7A3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hoenixICC2013_LOGO_FINAL.png"/>
          <p:cNvPicPr>
            <a:picLocks noGrp="1" noChangeAspect="1"/>
          </p:cNvPicPr>
          <p:nvPr>
            <p:ph idx="1"/>
          </p:nvPr>
        </p:nvPicPr>
        <p:blipFill>
          <a:blip r:embed="rId3" cstate="print"/>
          <a:stretch>
            <a:fillRect/>
          </a:stretch>
        </p:blipFill>
        <p:spPr>
          <a:xfrm>
            <a:off x="1066800" y="838200"/>
            <a:ext cx="6907937" cy="3453968"/>
          </a:xfrm>
        </p:spPr>
      </p:pic>
      <p:sp>
        <p:nvSpPr>
          <p:cNvPr id="2" name="Title 1"/>
          <p:cNvSpPr>
            <a:spLocks noGrp="1"/>
          </p:cNvSpPr>
          <p:nvPr>
            <p:ph type="title"/>
          </p:nvPr>
        </p:nvSpPr>
        <p:spPr>
          <a:xfrm>
            <a:off x="457200" y="1295400"/>
            <a:ext cx="8229600" cy="1143000"/>
          </a:xfrm>
        </p:spPr>
        <p:txBody>
          <a:bodyPr>
            <a:normAutofit/>
          </a:bodyPr>
          <a:lstStyle/>
          <a:p>
            <a:r>
              <a:rPr lang="en-US" sz="6600" b="1" dirty="0" smtClean="0">
                <a:latin typeface="Papyrus" pitchFamily="66" charset="0"/>
              </a:rPr>
              <a:t>WELCOME</a:t>
            </a:r>
            <a:endParaRPr lang="en-US" sz="6600" b="1" dirty="0">
              <a:latin typeface="Papyrus" pitchFamily="66" charset="0"/>
            </a:endParaRPr>
          </a:p>
        </p:txBody>
      </p:sp>
      <p:sp>
        <p:nvSpPr>
          <p:cNvPr id="6" name="Title 1"/>
          <p:cNvSpPr txBox="1">
            <a:spLocks/>
          </p:cNvSpPr>
          <p:nvPr/>
        </p:nvSpPr>
        <p:spPr>
          <a:xfrm>
            <a:off x="381000" y="4419600"/>
            <a:ext cx="8229600" cy="1143000"/>
          </a:xfrm>
          <a:prstGeom prst="rect">
            <a:avLst/>
          </a:prstGeom>
        </p:spPr>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1" i="0" u="none" strike="noStrike" kern="1200" cap="none" spc="0" normalizeH="0" baseline="0" noProof="0" dirty="0" smtClean="0">
                <a:ln>
                  <a:noFill/>
                </a:ln>
                <a:solidFill>
                  <a:schemeClr val="tx1"/>
                </a:solidFill>
                <a:effectLst/>
                <a:uLnTx/>
                <a:uFillTx/>
                <a:latin typeface="Papyrus" pitchFamily="66" charset="0"/>
                <a:ea typeface="+mj-ea"/>
                <a:cs typeface="+mj-cs"/>
              </a:rPr>
              <a:t>phxicc.org  &amp; usd21.org  facebook.com/</a:t>
            </a:r>
            <a:r>
              <a:rPr kumimoji="0" lang="en-US" sz="6600" b="1" i="0" u="none" strike="noStrike" kern="1200" cap="none" spc="0" normalizeH="0" baseline="0" noProof="0" dirty="0" err="1" smtClean="0">
                <a:ln>
                  <a:noFill/>
                </a:ln>
                <a:solidFill>
                  <a:schemeClr val="tx1"/>
                </a:solidFill>
                <a:effectLst/>
                <a:uLnTx/>
                <a:uFillTx/>
                <a:latin typeface="Papyrus" pitchFamily="66" charset="0"/>
                <a:ea typeface="+mj-ea"/>
                <a:cs typeface="+mj-cs"/>
              </a:rPr>
              <a:t>phxicc</a:t>
            </a:r>
            <a:endParaRPr kumimoji="0" lang="en-US" sz="6600" b="1" i="0" u="none" strike="noStrike" kern="1200" cap="none" spc="0" normalizeH="0" baseline="0" noProof="0" dirty="0">
              <a:ln>
                <a:noFill/>
              </a:ln>
              <a:solidFill>
                <a:schemeClr val="tx1"/>
              </a:solidFill>
              <a:effectLst/>
              <a:uLnTx/>
              <a:uFillTx/>
              <a:latin typeface="Papyrus" pitchFamily="66" charset="0"/>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Miraculous Gifts of The Holy Spirit</a:t>
            </a:r>
            <a:br>
              <a:rPr lang="en-US" dirty="0" smtClean="0"/>
            </a:br>
            <a:r>
              <a:rPr lang="en-US" dirty="0" smtClean="0"/>
              <a:t>Answers - #5</a:t>
            </a:r>
            <a:endParaRPr lang="en-US" dirty="0"/>
          </a:p>
        </p:txBody>
      </p:sp>
      <p:sp>
        <p:nvSpPr>
          <p:cNvPr id="3" name="Content Placeholder 2"/>
          <p:cNvSpPr>
            <a:spLocks noGrp="1"/>
          </p:cNvSpPr>
          <p:nvPr>
            <p:ph idx="1"/>
          </p:nvPr>
        </p:nvSpPr>
        <p:spPr/>
        <p:txBody>
          <a:bodyPr>
            <a:normAutofit fontScale="92500"/>
          </a:bodyPr>
          <a:lstStyle/>
          <a:p>
            <a:pPr>
              <a:buNone/>
            </a:pPr>
            <a:r>
              <a:rPr lang="en-US" dirty="0" smtClean="0"/>
              <a:t>5 - In what chapter does the Bible illustrate that only the Apostles can pass the gifts of the Holy Spirit by laying on their hands, but those who have received the Miraculous Gifts could not pass them on? Please explain.</a:t>
            </a:r>
          </a:p>
          <a:p>
            <a:pPr lvl="1"/>
            <a:r>
              <a:rPr lang="en-US" b="1" dirty="0" smtClean="0"/>
              <a:t>Chapter:</a:t>
            </a:r>
            <a:r>
              <a:rPr lang="en-US" dirty="0" smtClean="0"/>
              <a:t> Acts 8</a:t>
            </a:r>
          </a:p>
          <a:p>
            <a:pPr lvl="1"/>
            <a:r>
              <a:rPr lang="en-US" b="1" dirty="0" smtClean="0"/>
              <a:t>Explanation:</a:t>
            </a:r>
            <a:r>
              <a:rPr lang="en-US" dirty="0" smtClean="0"/>
              <a:t> Because Philip had been given the Miraculous gifts yet Simon the Sorcerer did not ask </a:t>
            </a:r>
            <a:r>
              <a:rPr lang="en-US" b="1" dirty="0" smtClean="0"/>
              <a:t>him</a:t>
            </a:r>
            <a:r>
              <a:rPr lang="en-US" dirty="0" smtClean="0"/>
              <a:t> for the gifts, because he saw they were given only by the apostles laying on of hands. </a:t>
            </a:r>
            <a:r>
              <a:rPr lang="en-US" b="1" dirty="0" smtClean="0"/>
              <a:t>(Acts 8:18-19)</a:t>
            </a:r>
            <a:endParaRPr 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Miraculous Gifts of The Holy Spirit</a:t>
            </a:r>
            <a:br>
              <a:rPr lang="en-US" dirty="0" smtClean="0"/>
            </a:br>
            <a:r>
              <a:rPr lang="en-US" dirty="0" smtClean="0"/>
              <a:t>Answers - BONUS</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pPr>
              <a:buNone/>
            </a:pPr>
            <a:r>
              <a:rPr lang="en-US" b="1" dirty="0"/>
              <a:t>BONUS </a:t>
            </a:r>
            <a:r>
              <a:rPr lang="en-US" dirty="0" smtClean="0"/>
              <a:t>What </a:t>
            </a:r>
            <a:r>
              <a:rPr lang="en-US" dirty="0"/>
              <a:t>are the </a:t>
            </a:r>
            <a:r>
              <a:rPr lang="en-US" dirty="0" smtClean="0"/>
              <a:t>three points </a:t>
            </a:r>
            <a:r>
              <a:rPr lang="en-US" dirty="0"/>
              <a:t>of the miraculous gifts from </a:t>
            </a:r>
            <a:r>
              <a:rPr lang="en-US" b="1" dirty="0"/>
              <a:t>1 Corinthians 14:20-22</a:t>
            </a:r>
            <a:r>
              <a:rPr lang="en-US" dirty="0"/>
              <a:t>?</a:t>
            </a:r>
          </a:p>
          <a:p>
            <a:pPr marL="514350" indent="-514350">
              <a:buFont typeface="+mj-lt"/>
              <a:buAutoNum type="arabicPeriod"/>
            </a:pPr>
            <a:r>
              <a:rPr lang="en-US" dirty="0" smtClean="0"/>
              <a:t>To </a:t>
            </a:r>
            <a:r>
              <a:rPr lang="en-US" dirty="0"/>
              <a:t>get non-believers to believe (tongues were only to be used to bring non-believers to faith.) </a:t>
            </a:r>
          </a:p>
          <a:p>
            <a:pPr marL="514350" indent="-514350">
              <a:buFont typeface="+mj-lt"/>
              <a:buAutoNum type="arabicPeriod"/>
            </a:pPr>
            <a:r>
              <a:rPr lang="en-US" dirty="0" smtClean="0"/>
              <a:t>To </a:t>
            </a:r>
            <a:r>
              <a:rPr lang="en-US" dirty="0"/>
              <a:t>edify the Christians and strengthen their faith. </a:t>
            </a:r>
          </a:p>
          <a:p>
            <a:pPr marL="514350" indent="-514350">
              <a:buFont typeface="+mj-lt"/>
              <a:buAutoNum type="arabicPeriod"/>
            </a:pPr>
            <a:r>
              <a:rPr lang="en-US" dirty="0" smtClean="0"/>
              <a:t>Now </a:t>
            </a:r>
            <a:r>
              <a:rPr lang="en-US" dirty="0"/>
              <a:t>the Bible fulfills these needs-thus the church today does not need apostles or </a:t>
            </a:r>
            <a:r>
              <a:rPr lang="en-US" dirty="0" smtClean="0"/>
              <a:t>miraculous </a:t>
            </a:r>
            <a:r>
              <a:rPr lang="en-US" dirty="0"/>
              <a:t>gifts. </a:t>
            </a:r>
            <a:endParaRPr lang="en-US" sz="115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oenixICC2013_LOGO_FINAL.png"/>
          <p:cNvPicPr>
            <a:picLocks noChangeAspect="1"/>
          </p:cNvPicPr>
          <p:nvPr/>
        </p:nvPicPr>
        <p:blipFill>
          <a:blip r:embed="rId3" cstate="print"/>
          <a:stretch>
            <a:fillRect/>
          </a:stretch>
        </p:blipFill>
        <p:spPr>
          <a:xfrm>
            <a:off x="1219200" y="2413432"/>
            <a:ext cx="6907937" cy="3453968"/>
          </a:xfrm>
          <a:prstGeom prst="rect">
            <a:avLst/>
          </a:prstGeom>
        </p:spPr>
      </p:pic>
      <p:sp>
        <p:nvSpPr>
          <p:cNvPr id="2" name="Title 1"/>
          <p:cNvSpPr>
            <a:spLocks noGrp="1"/>
          </p:cNvSpPr>
          <p:nvPr>
            <p:ph type="ctrTitle"/>
          </p:nvPr>
        </p:nvSpPr>
        <p:spPr>
          <a:xfrm>
            <a:off x="533400" y="914400"/>
            <a:ext cx="8001000" cy="2362200"/>
          </a:xfrm>
        </p:spPr>
        <p:txBody>
          <a:bodyPr>
            <a:normAutofit fontScale="90000"/>
          </a:bodyPr>
          <a:lstStyle/>
          <a:p>
            <a:r>
              <a:rPr lang="en-US" sz="6600" b="1" dirty="0" smtClean="0">
                <a:latin typeface="Papyrus" pitchFamily="66" charset="0"/>
              </a:rPr>
              <a:t>First Principles 2014</a:t>
            </a:r>
            <a:br>
              <a:rPr lang="en-US" sz="6600" b="1" dirty="0" smtClean="0">
                <a:latin typeface="Papyrus" pitchFamily="66" charset="0"/>
              </a:rPr>
            </a:br>
            <a:r>
              <a:rPr lang="en-US" sz="4000" dirty="0" smtClean="0">
                <a:latin typeface="Papyrus" pitchFamily="66" charset="0"/>
              </a:rPr>
              <a:t>Session 10:</a:t>
            </a:r>
            <a:br>
              <a:rPr lang="en-US" sz="4000" dirty="0" smtClean="0">
                <a:latin typeface="Papyrus" pitchFamily="66" charset="0"/>
              </a:rPr>
            </a:br>
            <a:r>
              <a:rPr lang="en-US" b="1" dirty="0" smtClean="0">
                <a:latin typeface="Papyrus" pitchFamily="66" charset="0"/>
              </a:rPr>
              <a:t>The Church</a:t>
            </a:r>
            <a:endParaRPr lang="en-US" b="1" dirty="0">
              <a:latin typeface="Papyrus"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Church</a:t>
            </a:r>
            <a:r>
              <a:rPr lang="en-US" dirty="0" smtClean="0"/>
              <a:t/>
            </a:r>
            <a:br>
              <a:rPr lang="en-US" dirty="0" smtClean="0"/>
            </a:br>
            <a:r>
              <a:rPr lang="en-US" sz="3200" dirty="0" smtClean="0"/>
              <a:t>Introduction</a:t>
            </a:r>
            <a:endParaRPr lang="en-US" sz="3200" dirty="0"/>
          </a:p>
        </p:txBody>
      </p:sp>
      <p:sp>
        <p:nvSpPr>
          <p:cNvPr id="3" name="Content Placeholder 2"/>
          <p:cNvSpPr>
            <a:spLocks noGrp="1"/>
          </p:cNvSpPr>
          <p:nvPr>
            <p:ph idx="1"/>
          </p:nvPr>
        </p:nvSpPr>
        <p:spPr>
          <a:xfrm>
            <a:off x="457200" y="1600200"/>
            <a:ext cx="8229600" cy="4953000"/>
          </a:xfrm>
        </p:spPr>
        <p:txBody>
          <a:bodyPr>
            <a:normAutofit fontScale="70000" lnSpcReduction="20000"/>
          </a:bodyPr>
          <a:lstStyle/>
          <a:p>
            <a:r>
              <a:rPr lang="en-US" dirty="0" smtClean="0"/>
              <a:t>To teach about the church in the scriptures is a sacred honor.</a:t>
            </a:r>
          </a:p>
          <a:p>
            <a:r>
              <a:rPr lang="en-US" dirty="0" smtClean="0"/>
              <a:t>If we present anything about God's church in a boring way, it is sin.</a:t>
            </a:r>
          </a:p>
          <a:p>
            <a:r>
              <a:rPr lang="en-US" dirty="0" smtClean="0"/>
              <a:t>This is the final study in our first principles series.</a:t>
            </a:r>
          </a:p>
          <a:p>
            <a:r>
              <a:rPr lang="en-US" dirty="0" smtClean="0"/>
              <a:t>By this time you should see a tremendous change in our friend “Phil" who the young fired-up disciple “Leo" met taking the "three-a-day" challenge.  </a:t>
            </a:r>
          </a:p>
          <a:p>
            <a:pPr lvl="1"/>
            <a:r>
              <a:rPr lang="en-US" dirty="0" smtClean="0"/>
              <a:t>Prayerfully, you'll be just like our fired-up disciple "Leo" and meet a friend named "Phil" because you to are obedient to the Holy Spirit Indwelling in you and Jesus’ call to “</a:t>
            </a:r>
            <a:r>
              <a:rPr lang="en-US" b="1" i="1" dirty="0" smtClean="0"/>
              <a:t>make disciples of all nations!</a:t>
            </a:r>
            <a:r>
              <a:rPr lang="en-US" dirty="0" smtClean="0"/>
              <a:t>”</a:t>
            </a:r>
            <a:endParaRPr lang="en-US" b="1" dirty="0" smtClean="0"/>
          </a:p>
          <a:p>
            <a:r>
              <a:rPr lang="en-US" b="1" dirty="0" smtClean="0"/>
              <a:t>2 Tim 3:12-13</a:t>
            </a:r>
            <a:endParaRPr lang="en-US" dirty="0" smtClean="0"/>
          </a:p>
          <a:p>
            <a:pPr lvl="1"/>
            <a:r>
              <a:rPr lang="en-US" dirty="0" smtClean="0"/>
              <a:t>Very early on in the studies, as a church, we need to cover this critical truth - if you want to live a Godly life in Christ Jesus, if you want to be a true disciple, you are going to get persecuted.</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Church</a:t>
            </a:r>
            <a:r>
              <a:rPr lang="en-US" dirty="0" smtClean="0"/>
              <a:t/>
            </a:r>
            <a:br>
              <a:rPr lang="en-US" dirty="0" smtClean="0"/>
            </a:br>
            <a:r>
              <a:rPr lang="en-US" sz="3100" dirty="0" smtClean="0"/>
              <a:t>Introduction – REMINDER: </a:t>
            </a:r>
            <a:r>
              <a:rPr lang="en-US" sz="3100" b="1" dirty="0" smtClean="0"/>
              <a:t>Persecution</a:t>
            </a:r>
            <a:r>
              <a:rPr lang="en-US" sz="3100" dirty="0" smtClean="0"/>
              <a:t>, study it out!</a:t>
            </a:r>
            <a:endParaRPr lang="en-US" sz="3100" dirty="0"/>
          </a:p>
        </p:txBody>
      </p:sp>
      <p:sp>
        <p:nvSpPr>
          <p:cNvPr id="3" name="Content Placeholder 2"/>
          <p:cNvSpPr>
            <a:spLocks noGrp="1"/>
          </p:cNvSpPr>
          <p:nvPr>
            <p:ph idx="1"/>
          </p:nvPr>
        </p:nvSpPr>
        <p:spPr>
          <a:xfrm>
            <a:off x="457200" y="1600200"/>
            <a:ext cx="8229600" cy="4724400"/>
          </a:xfrm>
        </p:spPr>
        <p:txBody>
          <a:bodyPr>
            <a:normAutofit lnSpcReduction="10000"/>
          </a:bodyPr>
          <a:lstStyle/>
          <a:p>
            <a:r>
              <a:rPr lang="en-US" dirty="0" smtClean="0"/>
              <a:t>Very early on, study it out.  </a:t>
            </a:r>
          </a:p>
          <a:p>
            <a:pPr lvl="1"/>
            <a:r>
              <a:rPr lang="en-US" dirty="0" smtClean="0"/>
              <a:t>Right after </a:t>
            </a:r>
            <a:r>
              <a:rPr lang="en-US" b="1" dirty="0" smtClean="0"/>
              <a:t>“Seeking God”</a:t>
            </a:r>
            <a:r>
              <a:rPr lang="en-US" dirty="0" smtClean="0"/>
              <a:t> or </a:t>
            </a:r>
            <a:r>
              <a:rPr lang="en-US" b="1" dirty="0" smtClean="0"/>
              <a:t>“The Word of God”</a:t>
            </a:r>
            <a:r>
              <a:rPr lang="en-US" dirty="0" smtClean="0"/>
              <a:t> are good places!</a:t>
            </a:r>
          </a:p>
          <a:p>
            <a:pPr lvl="1"/>
            <a:r>
              <a:rPr lang="en-US" dirty="0" smtClean="0"/>
              <a:t>The persecution study teaches about how Jesus was persecuted by his family, by religious authorities, and by the public at large.</a:t>
            </a:r>
          </a:p>
          <a:p>
            <a:r>
              <a:rPr lang="en-US" dirty="0" smtClean="0"/>
              <a:t>And now we are going to study out "The Church." </a:t>
            </a:r>
          </a:p>
          <a:p>
            <a:pPr lvl="1"/>
            <a:r>
              <a:rPr lang="en-US" dirty="0" smtClean="0"/>
              <a:t>This study should take about an hour.  I like to plan two, so we can talk a little before and after.</a:t>
            </a:r>
          </a:p>
          <a:p>
            <a:pPr lvl="1"/>
            <a:endParaRPr lang="en-US"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4348" y="457199"/>
            <a:ext cx="4257121" cy="3124201"/>
          </a:xfrm>
        </p:spPr>
        <p:txBody>
          <a:bodyPr anchor="t">
            <a:normAutofit fontScale="90000"/>
          </a:bodyPr>
          <a:lstStyle/>
          <a:p>
            <a:pPr algn="l"/>
            <a:r>
              <a:rPr lang="en-US" b="1" dirty="0" smtClean="0"/>
              <a:t>1.) Col 1:15-18</a:t>
            </a:r>
            <a:br>
              <a:rPr lang="en-US" b="1" dirty="0" smtClean="0"/>
            </a:br>
            <a:r>
              <a:rPr lang="en-US" sz="3200" dirty="0" smtClean="0"/>
              <a:t>Analogy: Church=Human Being. Head=Christ, Body=Church</a:t>
            </a:r>
            <a:br>
              <a:rPr lang="en-US" sz="3200" dirty="0" smtClean="0"/>
            </a:br>
            <a:r>
              <a:rPr lang="en-US" sz="2800" b="1" i="1" dirty="0"/>
              <a:t>Christianity was meant for the head and the body to be </a:t>
            </a:r>
            <a:r>
              <a:rPr lang="en-US" sz="2800" b="1" i="1" dirty="0" smtClean="0"/>
              <a:t>together!</a:t>
            </a:r>
            <a:r>
              <a:rPr lang="en-US" sz="2800" dirty="0"/>
              <a:t/>
            </a:r>
            <a:br>
              <a:rPr lang="en-US" sz="2800" dirty="0"/>
            </a:br>
            <a:r>
              <a:rPr lang="en-US" sz="3200" dirty="0"/>
              <a:t/>
            </a:r>
            <a:br>
              <a:rPr lang="en-US" sz="3200" dirty="0"/>
            </a:br>
            <a:endParaRPr lang="en-US" dirty="0"/>
          </a:p>
        </p:txBody>
      </p:sp>
      <p:sp>
        <p:nvSpPr>
          <p:cNvPr id="3" name="Content Placeholder 2"/>
          <p:cNvSpPr>
            <a:spLocks noGrp="1"/>
          </p:cNvSpPr>
          <p:nvPr>
            <p:ph idx="1"/>
          </p:nvPr>
        </p:nvSpPr>
        <p:spPr>
          <a:xfrm>
            <a:off x="457200" y="3581400"/>
            <a:ext cx="8284268" cy="2971800"/>
          </a:xfrm>
        </p:spPr>
        <p:txBody>
          <a:bodyPr>
            <a:normAutofit fontScale="70000" lnSpcReduction="20000"/>
          </a:bodyPr>
          <a:lstStyle/>
          <a:p>
            <a:pPr lvl="0"/>
            <a:r>
              <a:rPr lang="en-US" dirty="0"/>
              <a:t>Incredible scripture about Jesus being God in the f</a:t>
            </a:r>
            <a:r>
              <a:rPr lang="en-US" dirty="0" smtClean="0"/>
              <a:t>lesh. </a:t>
            </a:r>
          </a:p>
          <a:p>
            <a:pPr lvl="0"/>
            <a:r>
              <a:rPr lang="en-US" dirty="0" smtClean="0"/>
              <a:t>Jesus </a:t>
            </a:r>
            <a:r>
              <a:rPr lang="en-US" dirty="0"/>
              <a:t>is the head of all things, </a:t>
            </a:r>
            <a:r>
              <a:rPr lang="en-US" b="1" dirty="0"/>
              <a:t>including his </a:t>
            </a:r>
            <a:r>
              <a:rPr lang="en-US" b="1" dirty="0" smtClean="0"/>
              <a:t>church. </a:t>
            </a:r>
            <a:endParaRPr lang="en-US" dirty="0"/>
          </a:p>
          <a:p>
            <a:r>
              <a:rPr lang="en-US" b="1" dirty="0" smtClean="0"/>
              <a:t>Bumper sticker:</a:t>
            </a:r>
            <a:r>
              <a:rPr lang="en-US" dirty="0" smtClean="0"/>
              <a:t> "Jesus </a:t>
            </a:r>
            <a:r>
              <a:rPr lang="en-US" dirty="0"/>
              <a:t>yes the church no</a:t>
            </a:r>
            <a:r>
              <a:rPr lang="en-US" dirty="0" smtClean="0"/>
              <a:t>.“  </a:t>
            </a:r>
          </a:p>
          <a:p>
            <a:pPr lvl="1"/>
            <a:r>
              <a:rPr lang="en-US" dirty="0" smtClean="0"/>
              <a:t>Rebellion </a:t>
            </a:r>
            <a:r>
              <a:rPr lang="en-US" dirty="0"/>
              <a:t>trickled down to our generation</a:t>
            </a:r>
            <a:r>
              <a:rPr lang="en-US" dirty="0" smtClean="0"/>
              <a:t>...people think </a:t>
            </a:r>
            <a:r>
              <a:rPr lang="en-US" dirty="0"/>
              <a:t>they don't need </a:t>
            </a:r>
            <a:r>
              <a:rPr lang="en-US" dirty="0" smtClean="0"/>
              <a:t>the church</a:t>
            </a:r>
            <a:r>
              <a:rPr lang="en-US" dirty="0"/>
              <a:t>.</a:t>
            </a:r>
          </a:p>
          <a:p>
            <a:pPr lvl="0"/>
            <a:r>
              <a:rPr lang="en-US" dirty="0"/>
              <a:t>Jesus is the head of the church body.  I like head/body attached.</a:t>
            </a:r>
          </a:p>
          <a:p>
            <a:pPr marL="0" lvl="0" indent="0">
              <a:buNone/>
            </a:pPr>
            <a:endParaRPr lang="en-US" b="1" i="1" dirty="0" smtClean="0"/>
          </a:p>
          <a:p>
            <a:pPr marL="0" lvl="0" indent="0">
              <a:buNone/>
            </a:pPr>
            <a:r>
              <a:rPr lang="en-US" sz="3400" b="1" i="1" dirty="0" smtClean="0"/>
              <a:t>Anyone </a:t>
            </a:r>
            <a:r>
              <a:rPr lang="en-US" sz="3400" b="1" i="1" dirty="0"/>
              <a:t>who is not part of a church is not being a Christian according to God</a:t>
            </a:r>
            <a:r>
              <a:rPr lang="en-US" sz="3400" b="1" i="1" dirty="0" smtClean="0"/>
              <a:t>.  The church is essential to Christianity!</a:t>
            </a:r>
            <a:endParaRPr lang="en-US" sz="3400" b="1" i="1" dirty="0"/>
          </a:p>
          <a:p>
            <a:endParaRPr lang="en-US" dirty="0"/>
          </a:p>
        </p:txBody>
      </p:sp>
      <p:pic>
        <p:nvPicPr>
          <p:cNvPr id="4" name="Picture 3"/>
          <p:cNvPicPr>
            <a:picLocks noChangeAspect="1"/>
          </p:cNvPicPr>
          <p:nvPr/>
        </p:nvPicPr>
        <p:blipFill>
          <a:blip r:embed="rId3"/>
          <a:stretch>
            <a:fillRect/>
          </a:stretch>
        </p:blipFill>
        <p:spPr>
          <a:xfrm>
            <a:off x="457200" y="685800"/>
            <a:ext cx="3972479" cy="2857899"/>
          </a:xfrm>
          <a:prstGeom prst="rect">
            <a:avLst/>
          </a:prstGeom>
        </p:spPr>
      </p:pic>
    </p:spTree>
    <p:extLst>
      <p:ext uri="{BB962C8B-B14F-4D97-AF65-F5344CB8AC3E}">
        <p14:creationId xmlns:p14="http://schemas.microsoft.com/office/powerpoint/2010/main" val="76084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dirty="0" smtClean="0"/>
              <a:t>2.) </a:t>
            </a:r>
            <a:r>
              <a:rPr lang="en-US" b="1" dirty="0" err="1"/>
              <a:t>Eph</a:t>
            </a:r>
            <a:r>
              <a:rPr lang="en-US" b="1" dirty="0"/>
              <a:t> </a:t>
            </a:r>
            <a:r>
              <a:rPr lang="en-US" b="1" dirty="0" smtClean="0"/>
              <a:t>2:19-22</a:t>
            </a:r>
            <a:endParaRPr lang="en-US" dirty="0"/>
          </a:p>
        </p:txBody>
      </p:sp>
      <p:sp>
        <p:nvSpPr>
          <p:cNvPr id="3" name="Content Placeholder 2"/>
          <p:cNvSpPr>
            <a:spLocks noGrp="1"/>
          </p:cNvSpPr>
          <p:nvPr>
            <p:ph idx="1"/>
          </p:nvPr>
        </p:nvSpPr>
        <p:spPr>
          <a:xfrm>
            <a:off x="457200" y="3457141"/>
            <a:ext cx="8229600" cy="3096059"/>
          </a:xfrm>
        </p:spPr>
        <p:txBody>
          <a:bodyPr>
            <a:normAutofit fontScale="85000" lnSpcReduction="10000"/>
          </a:bodyPr>
          <a:lstStyle/>
          <a:p>
            <a:pPr lvl="0"/>
            <a:r>
              <a:rPr lang="en-US" dirty="0"/>
              <a:t>Two analogies here in this </a:t>
            </a:r>
            <a:r>
              <a:rPr lang="en-US" dirty="0" smtClean="0"/>
              <a:t>passage for  the church!</a:t>
            </a:r>
            <a:endParaRPr lang="en-US" dirty="0"/>
          </a:p>
          <a:p>
            <a:pPr lvl="0"/>
            <a:r>
              <a:rPr lang="en-US" dirty="0" smtClean="0"/>
              <a:t>The 1</a:t>
            </a:r>
            <a:r>
              <a:rPr lang="en-US" baseline="30000" dirty="0" smtClean="0"/>
              <a:t>st</a:t>
            </a:r>
            <a:r>
              <a:rPr lang="en-US" dirty="0" smtClean="0"/>
              <a:t>, a household (another word? Family!) </a:t>
            </a:r>
          </a:p>
          <a:p>
            <a:pPr lvl="0"/>
            <a:r>
              <a:rPr lang="en-US" dirty="0" smtClean="0"/>
              <a:t>The 2</a:t>
            </a:r>
            <a:r>
              <a:rPr lang="en-US" baseline="30000" dirty="0" smtClean="0"/>
              <a:t>nd</a:t>
            </a:r>
            <a:r>
              <a:rPr lang="en-US" dirty="0" smtClean="0"/>
              <a:t>, compares it to </a:t>
            </a:r>
            <a:r>
              <a:rPr lang="en-US" dirty="0"/>
              <a:t>the temple of God.</a:t>
            </a:r>
          </a:p>
          <a:p>
            <a:pPr lvl="1"/>
            <a:r>
              <a:rPr lang="en-US" dirty="0"/>
              <a:t>All the disciples are a part of God's temple, God's church, built to the glory of God.</a:t>
            </a:r>
          </a:p>
          <a:p>
            <a:pPr lvl="0"/>
            <a:r>
              <a:rPr lang="en-US" dirty="0"/>
              <a:t>Verse 19 </a:t>
            </a:r>
            <a:r>
              <a:rPr lang="en-US" dirty="0" smtClean="0"/>
              <a:t>– The Church </a:t>
            </a:r>
            <a:r>
              <a:rPr lang="en-US" dirty="0"/>
              <a:t>is God's household, </a:t>
            </a:r>
            <a:r>
              <a:rPr lang="en-US" dirty="0" smtClean="0"/>
              <a:t>which is God's family!</a:t>
            </a:r>
            <a:endParaRPr lang="en-US" dirty="0"/>
          </a:p>
        </p:txBody>
      </p:sp>
      <p:pic>
        <p:nvPicPr>
          <p:cNvPr id="5" name="Picture 4"/>
          <p:cNvPicPr>
            <a:picLocks noChangeAspect="1"/>
          </p:cNvPicPr>
          <p:nvPr/>
        </p:nvPicPr>
        <p:blipFill>
          <a:blip r:embed="rId3"/>
          <a:stretch>
            <a:fillRect/>
          </a:stretch>
        </p:blipFill>
        <p:spPr>
          <a:xfrm>
            <a:off x="1567337" y="1190767"/>
            <a:ext cx="6009325" cy="2266374"/>
          </a:xfrm>
          <a:prstGeom prst="rect">
            <a:avLst/>
          </a:prstGeom>
        </p:spPr>
      </p:pic>
    </p:spTree>
    <p:extLst>
      <p:ext uri="{BB962C8B-B14F-4D97-AF65-F5344CB8AC3E}">
        <p14:creationId xmlns:p14="http://schemas.microsoft.com/office/powerpoint/2010/main" val="879094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1 </a:t>
            </a:r>
            <a:r>
              <a:rPr lang="en-US" b="1" dirty="0" err="1"/>
              <a:t>Cor</a:t>
            </a:r>
            <a:r>
              <a:rPr lang="en-US" b="1" dirty="0"/>
              <a:t> </a:t>
            </a:r>
            <a:r>
              <a:rPr lang="en-US" b="1" dirty="0" smtClean="0"/>
              <a:t>12:12-13 &amp; </a:t>
            </a:r>
            <a:r>
              <a:rPr lang="en-US" b="1" dirty="0"/>
              <a:t>Romans 6:3-4</a:t>
            </a:r>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pPr marL="0" lvl="0" indent="0">
              <a:buNone/>
            </a:pPr>
            <a:r>
              <a:rPr lang="en-US" b="1" u="sng" dirty="0" smtClean="0"/>
              <a:t>1 Corinthian 12:12-13</a:t>
            </a:r>
          </a:p>
          <a:p>
            <a:pPr lvl="0"/>
            <a:r>
              <a:rPr lang="en-US" dirty="0"/>
              <a:t>How is one added to a family?  Born into it.</a:t>
            </a:r>
          </a:p>
          <a:p>
            <a:pPr lvl="0"/>
            <a:r>
              <a:rPr lang="en-US" dirty="0"/>
              <a:t>Born again?  God becomes father, makes us </a:t>
            </a:r>
            <a:r>
              <a:rPr lang="en-US" dirty="0" smtClean="0"/>
              <a:t>brothers.</a:t>
            </a:r>
          </a:p>
          <a:p>
            <a:pPr lvl="0"/>
            <a:r>
              <a:rPr lang="en-US" dirty="0" smtClean="0"/>
              <a:t>Baptized </a:t>
            </a:r>
            <a:r>
              <a:rPr lang="en-US" b="1" i="1" dirty="0"/>
              <a:t>into</a:t>
            </a:r>
            <a:r>
              <a:rPr lang="en-US" dirty="0"/>
              <a:t> the body, the church</a:t>
            </a:r>
            <a:r>
              <a:rPr lang="en-US" dirty="0" smtClean="0"/>
              <a:t>.</a:t>
            </a:r>
          </a:p>
          <a:p>
            <a:pPr marL="0" lvl="0" indent="0">
              <a:buNone/>
            </a:pPr>
            <a:r>
              <a:rPr lang="en-US" b="1" u="sng" dirty="0"/>
              <a:t>Romans 6:3-4</a:t>
            </a:r>
            <a:endParaRPr lang="en-US" b="1" u="sng" dirty="0" smtClean="0"/>
          </a:p>
          <a:p>
            <a:pPr marL="0" lvl="0" indent="0">
              <a:buNone/>
            </a:pPr>
            <a:r>
              <a:rPr lang="en-US" b="1" i="1" dirty="0"/>
              <a:t>Each of the studies in the first principles class, they are built upon each other.  Talked about this concept in depth (Romans 6</a:t>
            </a:r>
            <a:r>
              <a:rPr lang="en-US" b="1" i="1" dirty="0" smtClean="0"/>
              <a:t>)</a:t>
            </a:r>
          </a:p>
          <a:p>
            <a:r>
              <a:rPr lang="en-US" dirty="0"/>
              <a:t>Paul is writing to the church in Rome, those who were already baptized disciples and reminding them that baptism is not just a symbol, but you participate </a:t>
            </a:r>
            <a:r>
              <a:rPr lang="en-US" i="1" dirty="0"/>
              <a:t>spiritually</a:t>
            </a:r>
            <a:r>
              <a:rPr lang="en-US" dirty="0"/>
              <a:t> in the death, burial and resurrection of Jesus Christ at your baptism!</a:t>
            </a:r>
          </a:p>
          <a:p>
            <a:pPr marL="0" lvl="0" indent="0">
              <a:buNone/>
            </a:pPr>
            <a:endParaRPr lang="en-US" b="1" i="1" dirty="0"/>
          </a:p>
          <a:p>
            <a:pPr marL="0" indent="0">
              <a:buNone/>
            </a:pPr>
            <a:endParaRPr lang="en-US" dirty="0" smtClean="0"/>
          </a:p>
        </p:txBody>
      </p:sp>
    </p:spTree>
    <p:extLst>
      <p:ext uri="{BB962C8B-B14F-4D97-AF65-F5344CB8AC3E}">
        <p14:creationId xmlns:p14="http://schemas.microsoft.com/office/powerpoint/2010/main" val="3808485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p:spPr>
        <p:txBody>
          <a:bodyPr/>
          <a:lstStyle/>
          <a:p>
            <a:r>
              <a:rPr lang="en-US" b="1" dirty="0"/>
              <a:t>Romans </a:t>
            </a:r>
            <a:r>
              <a:rPr lang="en-US" b="1" dirty="0" smtClean="0"/>
              <a:t>6:3-4 (Continued)</a:t>
            </a:r>
            <a:endParaRPr lang="en-US" b="1" dirty="0"/>
          </a:p>
        </p:txBody>
      </p:sp>
      <p:sp>
        <p:nvSpPr>
          <p:cNvPr id="3" name="Content Placeholder 2"/>
          <p:cNvSpPr>
            <a:spLocks noGrp="1"/>
          </p:cNvSpPr>
          <p:nvPr>
            <p:ph idx="1"/>
          </p:nvPr>
        </p:nvSpPr>
        <p:spPr>
          <a:xfrm>
            <a:off x="457200" y="1189038"/>
            <a:ext cx="8229600" cy="5364162"/>
          </a:xfrm>
        </p:spPr>
        <p:txBody>
          <a:bodyPr>
            <a:normAutofit fontScale="77500" lnSpcReduction="20000"/>
          </a:bodyPr>
          <a:lstStyle/>
          <a:p>
            <a:pPr lvl="0"/>
            <a:r>
              <a:rPr lang="en-US" b="1" dirty="0" smtClean="0"/>
              <a:t>Die </a:t>
            </a:r>
            <a:r>
              <a:rPr lang="en-US" b="1" dirty="0"/>
              <a:t>with Christ spiritually.  Actual spiritual </a:t>
            </a:r>
            <a:r>
              <a:rPr lang="en-US" b="1" dirty="0" smtClean="0"/>
              <a:t>death.</a:t>
            </a:r>
            <a:r>
              <a:rPr lang="en-US" dirty="0" smtClean="0"/>
              <a:t>  Share </a:t>
            </a:r>
            <a:r>
              <a:rPr lang="en-US" dirty="0"/>
              <a:t>in his death, come in </a:t>
            </a:r>
            <a:r>
              <a:rPr lang="en-US" b="1" dirty="0"/>
              <a:t>contact with his blood</a:t>
            </a:r>
            <a:r>
              <a:rPr lang="en-US" dirty="0"/>
              <a:t>, buried with him, raised to a new </a:t>
            </a:r>
            <a:r>
              <a:rPr lang="en-US" dirty="0" smtClean="0"/>
              <a:t>life.  </a:t>
            </a:r>
          </a:p>
          <a:p>
            <a:pPr lvl="0"/>
            <a:r>
              <a:rPr lang="en-US" b="1" dirty="0" smtClean="0"/>
              <a:t>Why </a:t>
            </a:r>
            <a:r>
              <a:rPr lang="en-US" b="1" dirty="0"/>
              <a:t>a new life?  All your sins have been </a:t>
            </a:r>
            <a:r>
              <a:rPr lang="en-US" b="1" dirty="0" smtClean="0"/>
              <a:t>forgiven.</a:t>
            </a:r>
            <a:r>
              <a:rPr lang="en-US" dirty="0" smtClean="0"/>
              <a:t>  Starting over.</a:t>
            </a:r>
            <a:endParaRPr lang="en-US" dirty="0"/>
          </a:p>
          <a:p>
            <a:pPr lvl="0"/>
            <a:r>
              <a:rPr lang="en-US" b="1" dirty="0"/>
              <a:t>Baptized into </a:t>
            </a:r>
            <a:r>
              <a:rPr lang="en-US" b="1" dirty="0" smtClean="0"/>
              <a:t>one body</a:t>
            </a:r>
            <a:r>
              <a:rPr lang="en-US" dirty="0" smtClean="0"/>
              <a:t> with Christ as the </a:t>
            </a:r>
            <a:r>
              <a:rPr lang="en-US" dirty="0"/>
              <a:t>head, </a:t>
            </a:r>
            <a:r>
              <a:rPr lang="en-US" dirty="0" smtClean="0"/>
              <a:t>and the </a:t>
            </a:r>
            <a:r>
              <a:rPr lang="en-US" dirty="0"/>
              <a:t>body of Christ, God's family.</a:t>
            </a:r>
          </a:p>
          <a:p>
            <a:pPr lvl="0"/>
            <a:r>
              <a:rPr lang="en-US" dirty="0"/>
              <a:t>Amy and I have two amazing children.  </a:t>
            </a:r>
            <a:r>
              <a:rPr lang="en-US" dirty="0" smtClean="0"/>
              <a:t>Paisley </a:t>
            </a:r>
            <a:r>
              <a:rPr lang="en-US" dirty="0"/>
              <a:t>loves her little brother </a:t>
            </a:r>
            <a:r>
              <a:rPr lang="en-US" dirty="0" smtClean="0"/>
              <a:t>Dimitry very </a:t>
            </a:r>
            <a:r>
              <a:rPr lang="en-US" dirty="0"/>
              <a:t>much.  Love to see her give him kisses.  It's awesome.  Why?  </a:t>
            </a:r>
            <a:r>
              <a:rPr lang="en-US" dirty="0" smtClean="0"/>
              <a:t>They have the same </a:t>
            </a:r>
            <a:r>
              <a:rPr lang="en-US" dirty="0"/>
              <a:t>f</a:t>
            </a:r>
            <a:r>
              <a:rPr lang="en-US" dirty="0" smtClean="0"/>
              <a:t>ather</a:t>
            </a:r>
            <a:r>
              <a:rPr lang="en-US" dirty="0"/>
              <a:t>.</a:t>
            </a:r>
          </a:p>
          <a:p>
            <a:pPr lvl="0"/>
            <a:r>
              <a:rPr lang="en-US" dirty="0"/>
              <a:t>Everyone else - made that radical decision, they get the same </a:t>
            </a:r>
            <a:r>
              <a:rPr lang="en-US" dirty="0" smtClean="0"/>
              <a:t>Father</a:t>
            </a:r>
            <a:r>
              <a:rPr lang="en-US" dirty="0"/>
              <a:t>.  Born again of the water and the </a:t>
            </a:r>
            <a:r>
              <a:rPr lang="en-US" dirty="0" smtClean="0"/>
              <a:t>Spirit - baptism.  </a:t>
            </a:r>
          </a:p>
          <a:p>
            <a:pPr lvl="0"/>
            <a:r>
              <a:rPr lang="en-US" dirty="0" smtClean="0"/>
              <a:t>The </a:t>
            </a:r>
            <a:r>
              <a:rPr lang="en-US" dirty="0"/>
              <a:t>point that we are baptized is the point when we become a son or daughter of God and become part of the family of </a:t>
            </a:r>
            <a:r>
              <a:rPr lang="en-US" dirty="0" smtClean="0"/>
              <a:t>God, and thus members of the church. </a:t>
            </a:r>
            <a:endParaRPr lang="en-US" dirty="0"/>
          </a:p>
        </p:txBody>
      </p:sp>
    </p:spTree>
    <p:extLst>
      <p:ext uri="{BB962C8B-B14F-4D97-AF65-F5344CB8AC3E}">
        <p14:creationId xmlns:p14="http://schemas.microsoft.com/office/powerpoint/2010/main" val="2749695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Ephesians </a:t>
            </a:r>
            <a:r>
              <a:rPr lang="en-US" dirty="0"/>
              <a:t>2:20 </a:t>
            </a:r>
          </a:p>
        </p:txBody>
      </p:sp>
      <p:sp>
        <p:nvSpPr>
          <p:cNvPr id="3" name="Content Placeholder 2"/>
          <p:cNvSpPr>
            <a:spLocks noGrp="1"/>
          </p:cNvSpPr>
          <p:nvPr>
            <p:ph idx="1"/>
          </p:nvPr>
        </p:nvSpPr>
        <p:spPr>
          <a:xfrm>
            <a:off x="457200" y="1600200"/>
            <a:ext cx="8229600" cy="4800600"/>
          </a:xfrm>
        </p:spPr>
        <p:txBody>
          <a:bodyPr>
            <a:normAutofit/>
          </a:bodyPr>
          <a:lstStyle/>
          <a:p>
            <a:r>
              <a:rPr lang="en-US" b="1" dirty="0"/>
              <a:t>The church</a:t>
            </a:r>
            <a:r>
              <a:rPr lang="en-US" dirty="0"/>
              <a:t> is the </a:t>
            </a:r>
            <a:r>
              <a:rPr lang="en-US" b="1" dirty="0"/>
              <a:t>body of </a:t>
            </a:r>
            <a:r>
              <a:rPr lang="en-US" b="1" dirty="0" smtClean="0"/>
              <a:t>Christ</a:t>
            </a:r>
            <a:r>
              <a:rPr lang="en-US" dirty="0" smtClean="0"/>
              <a:t> and the </a:t>
            </a:r>
            <a:r>
              <a:rPr lang="en-US" b="1" dirty="0"/>
              <a:t>family of God</a:t>
            </a:r>
            <a:r>
              <a:rPr lang="en-US" b="1" dirty="0" smtClean="0"/>
              <a:t>.</a:t>
            </a:r>
          </a:p>
          <a:p>
            <a:r>
              <a:rPr lang="en-US" b="1" dirty="0" smtClean="0"/>
              <a:t>The church</a:t>
            </a:r>
            <a:r>
              <a:rPr lang="en-US" dirty="0" smtClean="0"/>
              <a:t> is also a building,</a:t>
            </a:r>
            <a:r>
              <a:rPr lang="en-US" b="1" dirty="0" smtClean="0"/>
              <a:t> a holy temple!</a:t>
            </a:r>
          </a:p>
          <a:p>
            <a:pPr lvl="1"/>
            <a:r>
              <a:rPr lang="en-US" dirty="0" smtClean="0"/>
              <a:t>The Corner stone is first </a:t>
            </a:r>
            <a:r>
              <a:rPr lang="en-US" dirty="0"/>
              <a:t>stone laid into the ground in which all other stones are laid out according to.</a:t>
            </a:r>
          </a:p>
          <a:p>
            <a:pPr lvl="1"/>
            <a:r>
              <a:rPr lang="en-US" dirty="0"/>
              <a:t>Jesus is the "Corner stone."</a:t>
            </a:r>
          </a:p>
          <a:p>
            <a:pPr lvl="0"/>
            <a:r>
              <a:rPr lang="en-US" dirty="0" smtClean="0"/>
              <a:t>What is the </a:t>
            </a:r>
            <a:r>
              <a:rPr lang="en-US" b="1" dirty="0"/>
              <a:t>foundation</a:t>
            </a:r>
            <a:r>
              <a:rPr lang="en-US" dirty="0"/>
              <a:t> of </a:t>
            </a:r>
            <a:r>
              <a:rPr lang="en-US" b="1" dirty="0"/>
              <a:t>the church</a:t>
            </a:r>
            <a:r>
              <a:rPr lang="en-US" dirty="0"/>
              <a:t>?  </a:t>
            </a:r>
          </a:p>
          <a:p>
            <a:pPr lvl="1"/>
            <a:r>
              <a:rPr lang="en-US" dirty="0"/>
              <a:t>The </a:t>
            </a:r>
            <a:r>
              <a:rPr lang="en-US" dirty="0" smtClean="0"/>
              <a:t>apostles (NT) </a:t>
            </a:r>
            <a:r>
              <a:rPr lang="en-US" dirty="0"/>
              <a:t>and </a:t>
            </a:r>
            <a:r>
              <a:rPr lang="en-US" dirty="0" smtClean="0"/>
              <a:t>prophets(OT)!</a:t>
            </a:r>
          </a:p>
          <a:p>
            <a:pPr lvl="1"/>
            <a:r>
              <a:rPr lang="en-US" dirty="0" smtClean="0"/>
              <a:t>The WORD of GOD.</a:t>
            </a:r>
            <a:endParaRPr lang="en-US" dirty="0"/>
          </a:p>
          <a:p>
            <a:endParaRPr lang="en-US" b="1" dirty="0"/>
          </a:p>
        </p:txBody>
      </p:sp>
    </p:spTree>
    <p:extLst>
      <p:ext uri="{BB962C8B-B14F-4D97-AF65-F5344CB8AC3E}">
        <p14:creationId xmlns:p14="http://schemas.microsoft.com/office/powerpoint/2010/main" val="4118410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28600"/>
            <a:ext cx="7772400" cy="1466850"/>
          </a:xfrm>
        </p:spPr>
        <p:txBody>
          <a:bodyPr>
            <a:normAutofit/>
          </a:bodyPr>
          <a:lstStyle/>
          <a:p>
            <a:r>
              <a:rPr lang="en-US" sz="6600" b="1" dirty="0" smtClean="0">
                <a:latin typeface="Papyrus" pitchFamily="66" charset="0"/>
              </a:rPr>
              <a:t>Course Notes</a:t>
            </a:r>
            <a:endParaRPr lang="en-US" sz="2700" b="1" dirty="0">
              <a:latin typeface="Papyrus" pitchFamily="66" charset="0"/>
            </a:endParaRPr>
          </a:p>
        </p:txBody>
      </p:sp>
      <p:sp>
        <p:nvSpPr>
          <p:cNvPr id="3" name="Subtitle 2"/>
          <p:cNvSpPr>
            <a:spLocks noGrp="1"/>
          </p:cNvSpPr>
          <p:nvPr>
            <p:ph type="subTitle" idx="1"/>
          </p:nvPr>
        </p:nvSpPr>
        <p:spPr>
          <a:xfrm>
            <a:off x="228600" y="1752600"/>
            <a:ext cx="8686800" cy="4114800"/>
          </a:xfrm>
        </p:spPr>
        <p:txBody>
          <a:bodyPr>
            <a:normAutofit/>
          </a:bodyPr>
          <a:lstStyle/>
          <a:p>
            <a:pPr algn="l"/>
            <a:r>
              <a:rPr lang="en-US" sz="2400" b="1" dirty="0" smtClean="0">
                <a:solidFill>
                  <a:schemeClr val="tx1"/>
                </a:solidFill>
              </a:rPr>
              <a:t>FINAL EXAM Wed 9/24</a:t>
            </a:r>
          </a:p>
          <a:p>
            <a:pPr lvl="1" algn="l">
              <a:buFont typeface="Arial" pitchFamily="34" charset="0"/>
              <a:buChar char="•"/>
            </a:pPr>
            <a:r>
              <a:rPr lang="en-US" sz="2000" dirty="0" smtClean="0">
                <a:solidFill>
                  <a:schemeClr val="tx1"/>
                </a:solidFill>
              </a:rPr>
              <a:t>All the Scripture Memory </a:t>
            </a:r>
          </a:p>
          <a:p>
            <a:pPr lvl="1" algn="l">
              <a:buFont typeface="Arial" pitchFamily="34" charset="0"/>
              <a:buChar char="•"/>
            </a:pPr>
            <a:r>
              <a:rPr lang="en-US" sz="2000" dirty="0" smtClean="0">
                <a:solidFill>
                  <a:schemeClr val="tx1"/>
                </a:solidFill>
              </a:rPr>
              <a:t>All 66 books of the bible</a:t>
            </a:r>
          </a:p>
          <a:p>
            <a:pPr lvl="1" algn="l">
              <a:buFont typeface="Arial" pitchFamily="34" charset="0"/>
              <a:buChar char="•"/>
            </a:pPr>
            <a:r>
              <a:rPr lang="en-US" sz="2000" dirty="0" smtClean="0">
                <a:solidFill>
                  <a:schemeClr val="tx1"/>
                </a:solidFill>
              </a:rPr>
              <a:t>The order of the scriptures in the church study</a:t>
            </a:r>
          </a:p>
          <a:p>
            <a:pPr lvl="1" algn="l">
              <a:buFont typeface="Arial" pitchFamily="34" charset="0"/>
              <a:buChar char="•"/>
            </a:pPr>
            <a:r>
              <a:rPr lang="en-US" sz="2000" dirty="0" smtClean="0">
                <a:solidFill>
                  <a:schemeClr val="tx1"/>
                </a:solidFill>
              </a:rPr>
              <a:t>The diagrams in the church study</a:t>
            </a:r>
          </a:p>
          <a:p>
            <a:pPr lvl="1" algn="l">
              <a:buFont typeface="Arial" pitchFamily="34" charset="0"/>
              <a:buChar char="•"/>
            </a:pPr>
            <a:r>
              <a:rPr lang="en-US" sz="2000" dirty="0" smtClean="0">
                <a:solidFill>
                  <a:schemeClr val="tx1"/>
                </a:solidFill>
              </a:rPr>
              <a:t>Acts outline DUE! Typed, double spaced, &amp; emailed to Jeremy@usd21.org</a:t>
            </a:r>
          </a:p>
          <a:p>
            <a:pPr algn="l"/>
            <a:endParaRPr lang="en-US" sz="2400" b="1" dirty="0" smtClean="0">
              <a:solidFill>
                <a:schemeClr val="tx1"/>
              </a:solidFill>
            </a:endParaRPr>
          </a:p>
          <a:p>
            <a:pPr algn="l"/>
            <a:r>
              <a:rPr lang="en-US" sz="2400" b="1" dirty="0" smtClean="0">
                <a:solidFill>
                  <a:schemeClr val="tx1"/>
                </a:solidFill>
              </a:rPr>
              <a:t>Extra Credit</a:t>
            </a:r>
          </a:p>
          <a:p>
            <a:pPr lvl="1" algn="l">
              <a:buFont typeface="Arial" pitchFamily="34" charset="0"/>
              <a:buChar char="•"/>
            </a:pPr>
            <a:r>
              <a:rPr lang="en-US" sz="2000" dirty="0" smtClean="0">
                <a:solidFill>
                  <a:schemeClr val="tx1"/>
                </a:solidFill>
              </a:rPr>
              <a:t>1 page report on kipmckean.com (3pts)</a:t>
            </a:r>
          </a:p>
          <a:p>
            <a:pPr lvl="1" algn="l">
              <a:buFont typeface="Arial" pitchFamily="34" charset="0"/>
              <a:buChar char="•"/>
            </a:pPr>
            <a:r>
              <a:rPr lang="en-US" sz="2000" dirty="0" smtClean="0">
                <a:solidFill>
                  <a:schemeClr val="tx1"/>
                </a:solidFill>
              </a:rPr>
              <a:t>1 page report on Master Plan of Evangelism (3pts)</a:t>
            </a:r>
            <a:r>
              <a:rPr lang="en-US" sz="2400" dirty="0" smtClean="0">
                <a:solidFill>
                  <a:schemeClr val="tx1"/>
                </a:solidFill>
              </a:rPr>
              <a:t> </a:t>
            </a:r>
          </a:p>
          <a:p>
            <a:pPr algn="l"/>
            <a:endParaRPr lang="en-US" sz="5000" dirty="0" smtClean="0">
              <a:solidFill>
                <a:schemeClr val="tx1"/>
              </a:solidFill>
            </a:endParaRPr>
          </a:p>
          <a:p>
            <a:pPr algn="l"/>
            <a:endParaRPr lang="en-US"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4. </a:t>
            </a:r>
            <a:r>
              <a:rPr lang="en-US" b="1" dirty="0" smtClean="0"/>
              <a:t>Why </a:t>
            </a:r>
            <a:r>
              <a:rPr lang="en-US" b="1" dirty="0"/>
              <a:t>there are so many denominations – divisions? </a:t>
            </a:r>
            <a:endParaRPr lang="en-US" dirty="0"/>
          </a:p>
        </p:txBody>
      </p:sp>
      <p:sp>
        <p:nvSpPr>
          <p:cNvPr id="3" name="Content Placeholder 2"/>
          <p:cNvSpPr>
            <a:spLocks noGrp="1"/>
          </p:cNvSpPr>
          <p:nvPr>
            <p:ph idx="1"/>
          </p:nvPr>
        </p:nvSpPr>
        <p:spPr/>
        <p:txBody>
          <a:bodyPr/>
          <a:lstStyle/>
          <a:p>
            <a:pPr marL="0" lvl="0" indent="0">
              <a:buNone/>
            </a:pPr>
            <a:r>
              <a:rPr lang="en-US" dirty="0" smtClean="0"/>
              <a:t>There are over 450 </a:t>
            </a:r>
            <a:r>
              <a:rPr lang="en-US" dirty="0"/>
              <a:t>different </a:t>
            </a:r>
            <a:r>
              <a:rPr lang="en-US" dirty="0" smtClean="0"/>
              <a:t>denominations in the USA alone.</a:t>
            </a:r>
            <a:endParaRPr lang="en-US" dirty="0"/>
          </a:p>
          <a:p>
            <a:pPr marL="0" lvl="0" indent="0">
              <a:buNone/>
            </a:pPr>
            <a:r>
              <a:rPr lang="en-US" b="1" i="1" dirty="0"/>
              <a:t>What church is God calling us to be a part of - that's the one we want to be a part of.</a:t>
            </a:r>
          </a:p>
          <a:p>
            <a:pPr marL="514350" indent="-514350">
              <a:buAutoNum type="alphaUcPeriod"/>
            </a:pPr>
            <a:r>
              <a:rPr lang="en-US" dirty="0" smtClean="0"/>
              <a:t>The </a:t>
            </a:r>
            <a:r>
              <a:rPr lang="en-US" dirty="0"/>
              <a:t>Bible teaches that there is one church. </a:t>
            </a:r>
            <a:endParaRPr lang="en-US" dirty="0" smtClean="0"/>
          </a:p>
          <a:p>
            <a:pPr marL="914400" lvl="1" indent="-514350">
              <a:buFont typeface="+mj-lt"/>
              <a:buAutoNum type="arabicPeriod"/>
            </a:pPr>
            <a:r>
              <a:rPr lang="en-US" b="1" dirty="0" smtClean="0"/>
              <a:t>Ephesians </a:t>
            </a:r>
            <a:r>
              <a:rPr lang="en-US" b="1" dirty="0"/>
              <a:t>4:4-6 </a:t>
            </a:r>
            <a:r>
              <a:rPr lang="en-US" dirty="0"/>
              <a:t>– one body </a:t>
            </a:r>
          </a:p>
          <a:p>
            <a:pPr marL="914400" lvl="1" indent="-514350">
              <a:buFont typeface="+mj-lt"/>
              <a:buAutoNum type="arabicPeriod"/>
            </a:pPr>
            <a:r>
              <a:rPr lang="en-US" b="1" dirty="0" smtClean="0"/>
              <a:t>Romans </a:t>
            </a:r>
            <a:r>
              <a:rPr lang="en-US" b="1" dirty="0"/>
              <a:t>12:4-5 </a:t>
            </a:r>
            <a:r>
              <a:rPr lang="en-US" dirty="0"/>
              <a:t>– one body </a:t>
            </a:r>
          </a:p>
          <a:p>
            <a:pPr marL="914400" lvl="1" indent="-514350">
              <a:buFont typeface="+mj-lt"/>
              <a:buAutoNum type="arabicPeriod"/>
            </a:pPr>
            <a:r>
              <a:rPr lang="en-US" b="1" dirty="0" smtClean="0"/>
              <a:t>1 </a:t>
            </a:r>
            <a:r>
              <a:rPr lang="en-US" b="1" dirty="0"/>
              <a:t>Corinthians 12:12-13 </a:t>
            </a:r>
            <a:r>
              <a:rPr lang="en-US" dirty="0"/>
              <a:t>– one body </a:t>
            </a:r>
          </a:p>
        </p:txBody>
      </p:sp>
    </p:spTree>
    <p:extLst>
      <p:ext uri="{BB962C8B-B14F-4D97-AF65-F5344CB8AC3E}">
        <p14:creationId xmlns:p14="http://schemas.microsoft.com/office/powerpoint/2010/main" val="156338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 </a:t>
            </a:r>
            <a:r>
              <a:rPr lang="en-US" dirty="0"/>
              <a:t>Divisions in Christendom are either of Satan or of God. </a:t>
            </a:r>
          </a:p>
        </p:txBody>
      </p:sp>
      <p:sp>
        <p:nvSpPr>
          <p:cNvPr id="3" name="Content Placeholder 2"/>
          <p:cNvSpPr>
            <a:spLocks noGrp="1"/>
          </p:cNvSpPr>
          <p:nvPr>
            <p:ph idx="1"/>
          </p:nvPr>
        </p:nvSpPr>
        <p:spPr>
          <a:xfrm>
            <a:off x="457200" y="1600200"/>
            <a:ext cx="8229600" cy="4876800"/>
          </a:xfrm>
        </p:spPr>
        <p:txBody>
          <a:bodyPr>
            <a:normAutofit fontScale="70000" lnSpcReduction="20000"/>
          </a:bodyPr>
          <a:lstStyle/>
          <a:p>
            <a:pPr marL="0" indent="0">
              <a:buNone/>
            </a:pPr>
            <a:r>
              <a:rPr lang="en-US" b="1" u="sng" dirty="0"/>
              <a:t>When is it of Satan?</a:t>
            </a:r>
            <a:endParaRPr lang="en-US" u="sng" dirty="0"/>
          </a:p>
          <a:p>
            <a:pPr marL="0" indent="0">
              <a:buNone/>
            </a:pPr>
            <a:r>
              <a:rPr lang="en-US" b="1" dirty="0"/>
              <a:t>1 </a:t>
            </a:r>
            <a:r>
              <a:rPr lang="en-US" b="1" dirty="0" err="1"/>
              <a:t>Cor</a:t>
            </a:r>
            <a:r>
              <a:rPr lang="en-US" b="1" dirty="0"/>
              <a:t> </a:t>
            </a:r>
            <a:r>
              <a:rPr lang="en-US" b="1" dirty="0" smtClean="0"/>
              <a:t>1:10-13 (Personalities)</a:t>
            </a:r>
            <a:endParaRPr lang="en-US" dirty="0"/>
          </a:p>
          <a:p>
            <a:pPr marL="0" lvl="0" indent="0">
              <a:buNone/>
            </a:pPr>
            <a:r>
              <a:rPr lang="en-US" dirty="0"/>
              <a:t>No divisions in the body, </a:t>
            </a:r>
            <a:r>
              <a:rPr lang="en-US" dirty="0" smtClean="0"/>
              <a:t>following </a:t>
            </a:r>
            <a:r>
              <a:rPr lang="en-US" dirty="0"/>
              <a:t>personalities or </a:t>
            </a:r>
            <a:r>
              <a:rPr lang="en-US" dirty="0" smtClean="0"/>
              <a:t>their teachings / writings </a:t>
            </a:r>
            <a:r>
              <a:rPr lang="en-US" dirty="0"/>
              <a:t>that are </a:t>
            </a:r>
            <a:r>
              <a:rPr lang="en-US" i="1" dirty="0"/>
              <a:t>contrary</a:t>
            </a:r>
            <a:r>
              <a:rPr lang="en-US" dirty="0"/>
              <a:t> to the word of God</a:t>
            </a:r>
            <a:r>
              <a:rPr lang="en-US" dirty="0" smtClean="0"/>
              <a:t>.</a:t>
            </a:r>
          </a:p>
          <a:p>
            <a:pPr marL="0" lvl="0" indent="0">
              <a:buNone/>
            </a:pPr>
            <a:endParaRPr lang="en-US" b="1" dirty="0" smtClean="0"/>
          </a:p>
          <a:p>
            <a:pPr marL="0" lvl="0" indent="0">
              <a:buNone/>
            </a:pPr>
            <a:r>
              <a:rPr lang="en-US" b="1" dirty="0" smtClean="0"/>
              <a:t>Matthew 15:3-9</a:t>
            </a:r>
            <a:r>
              <a:rPr lang="en-US" dirty="0" smtClean="0"/>
              <a:t> </a:t>
            </a:r>
            <a:r>
              <a:rPr lang="en-US" b="1" dirty="0" smtClean="0"/>
              <a:t>(Traditions)</a:t>
            </a:r>
          </a:p>
          <a:p>
            <a:pPr marL="0" indent="0">
              <a:buNone/>
            </a:pPr>
            <a:r>
              <a:rPr lang="en-US" dirty="0"/>
              <a:t>When we follow teachings of men the contradict the word of God we might as well not do it at </a:t>
            </a:r>
            <a:r>
              <a:rPr lang="en-US" dirty="0" smtClean="0"/>
              <a:t>all.</a:t>
            </a:r>
            <a:r>
              <a:rPr lang="en-US" dirty="0"/>
              <a:t> </a:t>
            </a:r>
            <a:r>
              <a:rPr lang="en-US" dirty="0" smtClean="0"/>
              <a:t> Only </a:t>
            </a:r>
            <a:r>
              <a:rPr lang="en-US" dirty="0"/>
              <a:t>as open minded as the bible is.  Conviction we are following the WORD of God and let it </a:t>
            </a:r>
            <a:r>
              <a:rPr lang="en-US" dirty="0" smtClean="0"/>
              <a:t>decide.  </a:t>
            </a:r>
            <a:r>
              <a:rPr lang="en-US" dirty="0"/>
              <a:t>Don't let men's teaching that contradict the word pull us aside</a:t>
            </a:r>
            <a:r>
              <a:rPr lang="en-US" dirty="0" smtClean="0"/>
              <a:t>.</a:t>
            </a:r>
            <a:endParaRPr lang="en-US" dirty="0"/>
          </a:p>
          <a:p>
            <a:pPr marL="514350" lvl="0" indent="-514350">
              <a:buFont typeface="+mj-lt"/>
              <a:buAutoNum type="arabicPeriod"/>
            </a:pPr>
            <a:r>
              <a:rPr lang="en-US" dirty="0"/>
              <a:t>Nullify</a:t>
            </a:r>
          </a:p>
          <a:p>
            <a:pPr marL="514350" lvl="0" indent="-514350">
              <a:buFont typeface="+mj-lt"/>
              <a:buAutoNum type="arabicPeriod"/>
            </a:pPr>
            <a:r>
              <a:rPr lang="en-US" dirty="0"/>
              <a:t>Hypocrite</a:t>
            </a:r>
          </a:p>
          <a:p>
            <a:pPr marL="514350" lvl="0" indent="-514350">
              <a:buFont typeface="+mj-lt"/>
              <a:buAutoNum type="arabicPeriod"/>
            </a:pPr>
            <a:r>
              <a:rPr lang="en-US" dirty="0"/>
              <a:t>Pay God lip service.</a:t>
            </a:r>
          </a:p>
          <a:p>
            <a:pPr marL="514350" lvl="0" indent="-514350">
              <a:buFont typeface="+mj-lt"/>
              <a:buAutoNum type="arabicPeriod"/>
            </a:pPr>
            <a:r>
              <a:rPr lang="en-US" dirty="0"/>
              <a:t>Hearts far away from God</a:t>
            </a:r>
          </a:p>
          <a:p>
            <a:pPr marL="514350" lvl="0" indent="-514350">
              <a:buFont typeface="+mj-lt"/>
              <a:buAutoNum type="arabicPeriod"/>
            </a:pPr>
            <a:r>
              <a:rPr lang="en-US" dirty="0"/>
              <a:t>Worship is in vain.  Not do it at all!</a:t>
            </a:r>
          </a:p>
          <a:p>
            <a:pPr marL="0" lvl="0" indent="0">
              <a:buNone/>
            </a:pPr>
            <a:endParaRPr lang="en-US" b="1" dirty="0"/>
          </a:p>
          <a:p>
            <a:pPr marL="0" indent="0">
              <a:buNone/>
            </a:pPr>
            <a:endParaRPr lang="en-US" dirty="0"/>
          </a:p>
        </p:txBody>
      </p:sp>
    </p:spTree>
    <p:extLst>
      <p:ext uri="{BB962C8B-B14F-4D97-AF65-F5344CB8AC3E}">
        <p14:creationId xmlns:p14="http://schemas.microsoft.com/office/powerpoint/2010/main" val="2365275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When is </a:t>
            </a:r>
            <a:r>
              <a:rPr lang="en-US" b="1" dirty="0" smtClean="0"/>
              <a:t>it (division) </a:t>
            </a:r>
            <a:r>
              <a:rPr lang="en-US" b="1" dirty="0"/>
              <a:t>of God</a:t>
            </a:r>
            <a:r>
              <a:rPr lang="en-US" b="1" dirty="0" smtClean="0"/>
              <a:t>?</a:t>
            </a:r>
            <a:endParaRPr lang="en-US" dirty="0"/>
          </a:p>
        </p:txBody>
      </p:sp>
      <p:sp>
        <p:nvSpPr>
          <p:cNvPr id="3" name="Content Placeholder 2"/>
          <p:cNvSpPr>
            <a:spLocks noGrp="1"/>
          </p:cNvSpPr>
          <p:nvPr>
            <p:ph idx="1"/>
          </p:nvPr>
        </p:nvSpPr>
        <p:spPr>
          <a:xfrm>
            <a:off x="457200" y="1600200"/>
            <a:ext cx="8229600" cy="5257800"/>
          </a:xfrm>
        </p:spPr>
        <p:txBody>
          <a:bodyPr/>
          <a:lstStyle/>
          <a:p>
            <a:pPr marL="0" indent="0">
              <a:buNone/>
            </a:pPr>
            <a:r>
              <a:rPr lang="en-US" b="1" dirty="0"/>
              <a:t>Luke </a:t>
            </a:r>
            <a:r>
              <a:rPr lang="en-US" b="1" dirty="0" smtClean="0"/>
              <a:t>12:50-53 (When aligning oneself with the WORD causes it)</a:t>
            </a:r>
            <a:endParaRPr lang="en-US" dirty="0"/>
          </a:p>
          <a:p>
            <a:pPr lvl="0"/>
            <a:r>
              <a:rPr lang="en-US" dirty="0" smtClean="0"/>
              <a:t>Jesus says that he </a:t>
            </a:r>
            <a:r>
              <a:rPr lang="en-US" dirty="0"/>
              <a:t>came to bring division</a:t>
            </a:r>
            <a:r>
              <a:rPr lang="en-US" dirty="0" smtClean="0"/>
              <a:t>, and that division would be </a:t>
            </a:r>
            <a:r>
              <a:rPr lang="en-US" dirty="0"/>
              <a:t>based on the Word of </a:t>
            </a:r>
            <a:r>
              <a:rPr lang="en-US" dirty="0" smtClean="0"/>
              <a:t>God and would cause intense conflict.</a:t>
            </a:r>
            <a:endParaRPr lang="en-US" dirty="0"/>
          </a:p>
          <a:p>
            <a:pPr lvl="0"/>
            <a:r>
              <a:rPr lang="en-US" dirty="0" smtClean="0"/>
              <a:t>Inspiring family </a:t>
            </a:r>
            <a:r>
              <a:rPr lang="en-US" dirty="0"/>
              <a:t>members becoming </a:t>
            </a:r>
            <a:r>
              <a:rPr lang="en-US" dirty="0" smtClean="0"/>
              <a:t>disciples!</a:t>
            </a:r>
            <a:endParaRPr lang="en-US" dirty="0"/>
          </a:p>
          <a:p>
            <a:pPr lvl="1"/>
            <a:r>
              <a:rPr lang="en-US" dirty="0" smtClean="0"/>
              <a:t>Kristin </a:t>
            </a:r>
            <a:r>
              <a:rPr lang="en-US" dirty="0"/>
              <a:t>Smith, both her little sister and her older </a:t>
            </a:r>
            <a:r>
              <a:rPr lang="en-US" dirty="0" smtClean="0"/>
              <a:t>sister persecuted her at first!</a:t>
            </a:r>
            <a:endParaRPr lang="en-US" dirty="0"/>
          </a:p>
        </p:txBody>
      </p:sp>
    </p:spTree>
    <p:extLst>
      <p:ext uri="{BB962C8B-B14F-4D97-AF65-F5344CB8AC3E}">
        <p14:creationId xmlns:p14="http://schemas.microsoft.com/office/powerpoint/2010/main" val="699364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When is it (division) of God?</a:t>
            </a:r>
            <a:endParaRPr lang="en-US" dirty="0"/>
          </a:p>
        </p:txBody>
      </p:sp>
      <p:sp>
        <p:nvSpPr>
          <p:cNvPr id="3" name="Content Placeholder 2"/>
          <p:cNvSpPr>
            <a:spLocks noGrp="1"/>
          </p:cNvSpPr>
          <p:nvPr>
            <p:ph idx="1"/>
          </p:nvPr>
        </p:nvSpPr>
        <p:spPr>
          <a:xfrm>
            <a:off x="228600" y="1219200"/>
            <a:ext cx="8610600" cy="5334000"/>
          </a:xfrm>
        </p:spPr>
        <p:txBody>
          <a:bodyPr>
            <a:normAutofit fontScale="77500" lnSpcReduction="20000"/>
          </a:bodyPr>
          <a:lstStyle/>
          <a:p>
            <a:pPr marL="0" indent="0">
              <a:buNone/>
            </a:pPr>
            <a:r>
              <a:rPr lang="en-US" b="1" dirty="0" smtClean="0"/>
              <a:t>Ironically - division </a:t>
            </a:r>
            <a:r>
              <a:rPr lang="en-US" b="1" dirty="0"/>
              <a:t>is sometimes necessary to bring </a:t>
            </a:r>
            <a:r>
              <a:rPr lang="en-US" b="1" dirty="0" smtClean="0"/>
              <a:t>true unity between God’s people!</a:t>
            </a:r>
          </a:p>
          <a:p>
            <a:pPr marL="0" indent="0">
              <a:buNone/>
            </a:pPr>
            <a:r>
              <a:rPr lang="en-US" b="1" dirty="0"/>
              <a:t>John </a:t>
            </a:r>
            <a:r>
              <a:rPr lang="en-US" b="1" dirty="0" smtClean="0"/>
              <a:t>10:19-21</a:t>
            </a:r>
          </a:p>
          <a:p>
            <a:pPr lvl="0"/>
            <a:r>
              <a:rPr lang="en-US" dirty="0"/>
              <a:t>When Jesus preached he always divided people into </a:t>
            </a:r>
            <a:r>
              <a:rPr lang="en-US" b="1" dirty="0"/>
              <a:t>two </a:t>
            </a:r>
            <a:r>
              <a:rPr lang="en-US" b="1" dirty="0" smtClean="0"/>
              <a:t>groups</a:t>
            </a:r>
            <a:r>
              <a:rPr lang="en-US" dirty="0" smtClean="0"/>
              <a:t>: Those </a:t>
            </a:r>
            <a:r>
              <a:rPr lang="en-US" dirty="0"/>
              <a:t>who </a:t>
            </a:r>
            <a:r>
              <a:rPr lang="en-US" b="1" dirty="0" smtClean="0"/>
              <a:t>opposed him </a:t>
            </a:r>
            <a:r>
              <a:rPr lang="en-US" dirty="0" smtClean="0"/>
              <a:t>vs. those </a:t>
            </a:r>
            <a:r>
              <a:rPr lang="en-US" dirty="0"/>
              <a:t>who </a:t>
            </a:r>
            <a:r>
              <a:rPr lang="en-US" b="1" dirty="0" smtClean="0"/>
              <a:t>obeyed</a:t>
            </a:r>
            <a:r>
              <a:rPr lang="en-US" dirty="0" smtClean="0"/>
              <a:t> him.</a:t>
            </a:r>
            <a:endParaRPr lang="en-US" dirty="0"/>
          </a:p>
          <a:p>
            <a:pPr lvl="0"/>
            <a:r>
              <a:rPr lang="en-US" dirty="0" smtClean="0"/>
              <a:t>The Jews </a:t>
            </a:r>
            <a:r>
              <a:rPr lang="en-US" dirty="0"/>
              <a:t>called themselves God's </a:t>
            </a:r>
            <a:r>
              <a:rPr lang="en-US" dirty="0" smtClean="0"/>
              <a:t>people and yet:</a:t>
            </a:r>
            <a:endParaRPr lang="en-US" dirty="0"/>
          </a:p>
          <a:p>
            <a:pPr lvl="1"/>
            <a:r>
              <a:rPr lang="en-US" dirty="0"/>
              <a:t>Those who </a:t>
            </a:r>
            <a:r>
              <a:rPr lang="en-US" b="1" dirty="0"/>
              <a:t>opposed </a:t>
            </a:r>
            <a:r>
              <a:rPr lang="en-US" b="1" dirty="0" smtClean="0"/>
              <a:t>Jesus</a:t>
            </a:r>
            <a:r>
              <a:rPr lang="en-US" dirty="0" smtClean="0"/>
              <a:t> said Jesus </a:t>
            </a:r>
            <a:r>
              <a:rPr lang="en-US" dirty="0"/>
              <a:t>was demon-possessed </a:t>
            </a:r>
            <a:r>
              <a:rPr lang="en-US" dirty="0" smtClean="0"/>
              <a:t>&amp; raving </a:t>
            </a:r>
            <a:r>
              <a:rPr lang="en-US" dirty="0"/>
              <a:t>mad!  </a:t>
            </a:r>
            <a:endParaRPr lang="en-US" dirty="0" smtClean="0"/>
          </a:p>
          <a:p>
            <a:pPr lvl="1"/>
            <a:r>
              <a:rPr lang="en-US" dirty="0" smtClean="0"/>
              <a:t>Name </a:t>
            </a:r>
            <a:r>
              <a:rPr lang="en-US" dirty="0"/>
              <a:t>calling and character assassination.  </a:t>
            </a:r>
            <a:endParaRPr lang="en-US" dirty="0" smtClean="0"/>
          </a:p>
          <a:p>
            <a:pPr lvl="1"/>
            <a:r>
              <a:rPr lang="en-US" dirty="0" smtClean="0"/>
              <a:t>That’s How </a:t>
            </a:r>
            <a:r>
              <a:rPr lang="en-US" dirty="0"/>
              <a:t>they tried to undermine Jesus' teaching.</a:t>
            </a:r>
          </a:p>
          <a:p>
            <a:pPr lvl="0"/>
            <a:r>
              <a:rPr lang="en-US" dirty="0"/>
              <a:t>This church is being charged with being divisive.</a:t>
            </a:r>
          </a:p>
          <a:p>
            <a:pPr lvl="1"/>
            <a:r>
              <a:rPr lang="en-US" dirty="0"/>
              <a:t>Divisive in a sinful way, pulling people away from the </a:t>
            </a:r>
            <a:r>
              <a:rPr lang="en-US" dirty="0" smtClean="0"/>
              <a:t>truth? </a:t>
            </a:r>
          </a:p>
          <a:p>
            <a:pPr lvl="1"/>
            <a:r>
              <a:rPr lang="en-US" dirty="0" smtClean="0"/>
              <a:t>Or </a:t>
            </a:r>
            <a:r>
              <a:rPr lang="en-US" dirty="0"/>
              <a:t>are we being like Jesus and taking a </a:t>
            </a:r>
            <a:r>
              <a:rPr lang="en-US" dirty="0" smtClean="0"/>
              <a:t>stand?</a:t>
            </a:r>
          </a:p>
          <a:p>
            <a:pPr marL="0" lvl="0" indent="0">
              <a:buNone/>
            </a:pPr>
            <a:r>
              <a:rPr lang="en-US" b="1" dirty="0" smtClean="0"/>
              <a:t>Division </a:t>
            </a:r>
            <a:r>
              <a:rPr lang="en-US" b="1" dirty="0"/>
              <a:t>can be of Satan, or be of God</a:t>
            </a:r>
            <a:r>
              <a:rPr lang="en-US" b="1" dirty="0" smtClean="0"/>
              <a:t>.</a:t>
            </a:r>
            <a:endParaRPr lang="en-US" dirty="0" smtClean="0"/>
          </a:p>
          <a:p>
            <a:pPr marL="0" lvl="0" indent="0">
              <a:buNone/>
            </a:pPr>
            <a:r>
              <a:rPr lang="en-US" b="1" dirty="0" smtClean="0"/>
              <a:t>Jesus divided people </a:t>
            </a:r>
            <a:r>
              <a:rPr lang="en-US" b="1" dirty="0"/>
              <a:t>to the truth </a:t>
            </a:r>
            <a:r>
              <a:rPr lang="en-US" b="1" dirty="0" smtClean="0"/>
              <a:t>– we must be like Jesus!</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11105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Major </a:t>
            </a:r>
            <a:r>
              <a:rPr lang="en-US" dirty="0" smtClean="0"/>
              <a:t>historical divisions </a:t>
            </a:r>
            <a:r>
              <a:rPr lang="en-US" dirty="0"/>
              <a:t>in </a:t>
            </a:r>
            <a:r>
              <a:rPr lang="en-US" dirty="0" smtClean="0"/>
              <a:t>Christendom (overview)</a:t>
            </a:r>
            <a:endParaRPr lang="en-US" dirty="0"/>
          </a:p>
        </p:txBody>
      </p:sp>
      <p:sp>
        <p:nvSpPr>
          <p:cNvPr id="3" name="Content Placeholder 2"/>
          <p:cNvSpPr>
            <a:spLocks noGrp="1"/>
          </p:cNvSpPr>
          <p:nvPr>
            <p:ph idx="1"/>
          </p:nvPr>
        </p:nvSpPr>
        <p:spPr/>
        <p:txBody>
          <a:bodyPr/>
          <a:lstStyle/>
          <a:p>
            <a:pPr lvl="0"/>
            <a:r>
              <a:rPr lang="en-US" dirty="0"/>
              <a:t>Some divisions came </a:t>
            </a:r>
            <a:r>
              <a:rPr lang="en-US" dirty="0" smtClean="0"/>
              <a:t>from those who took a stand on God’s Word – of God.  </a:t>
            </a:r>
          </a:p>
          <a:p>
            <a:pPr lvl="1"/>
            <a:r>
              <a:rPr lang="en-US" dirty="0" smtClean="0"/>
              <a:t>And these divisions divided </a:t>
            </a:r>
            <a:r>
              <a:rPr lang="en-US" dirty="0"/>
              <a:t>people that called themselves "God's people."</a:t>
            </a:r>
          </a:p>
          <a:p>
            <a:pPr lvl="0"/>
            <a:r>
              <a:rPr lang="en-US" dirty="0"/>
              <a:t>Some divisions were satanic, men doing what they want to do.</a:t>
            </a:r>
          </a:p>
          <a:p>
            <a:endParaRPr lang="en-US" dirty="0"/>
          </a:p>
        </p:txBody>
      </p:sp>
    </p:spTree>
    <p:extLst>
      <p:ext uri="{BB962C8B-B14F-4D97-AF65-F5344CB8AC3E}">
        <p14:creationId xmlns:p14="http://schemas.microsoft.com/office/powerpoint/2010/main" val="612247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1. </a:t>
            </a:r>
            <a:r>
              <a:rPr lang="en-US" dirty="0"/>
              <a:t>Through the centuries the church was corrupted by traditions of </a:t>
            </a:r>
            <a:r>
              <a:rPr lang="en-US" dirty="0" smtClean="0"/>
              <a:t>men…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When the church begins </a:t>
            </a:r>
            <a:r>
              <a:rPr lang="en-US" dirty="0"/>
              <a:t>in the 1st </a:t>
            </a:r>
            <a:r>
              <a:rPr lang="en-US" dirty="0" smtClean="0"/>
              <a:t>century it’s pure</a:t>
            </a:r>
            <a:r>
              <a:rPr lang="en-US" dirty="0"/>
              <a:t>.</a:t>
            </a:r>
          </a:p>
          <a:p>
            <a:pPr lvl="0"/>
            <a:r>
              <a:rPr lang="en-US" dirty="0" smtClean="0"/>
              <a:t>By the 2nd </a:t>
            </a:r>
            <a:r>
              <a:rPr lang="en-US" dirty="0"/>
              <a:t>and 3rd centuries </a:t>
            </a:r>
            <a:r>
              <a:rPr lang="en-US" dirty="0" smtClean="0"/>
              <a:t>false </a:t>
            </a:r>
            <a:r>
              <a:rPr lang="en-US" dirty="0"/>
              <a:t>doctrines begin infiltrating the church.</a:t>
            </a:r>
          </a:p>
          <a:p>
            <a:pPr lvl="0"/>
            <a:r>
              <a:rPr lang="en-US" dirty="0" smtClean="0"/>
              <a:t>Infant baptism, original sin, perpetual virginity of Mary, papal infallibility, priests as clergy… </a:t>
            </a:r>
          </a:p>
          <a:p>
            <a:pPr lvl="0"/>
            <a:r>
              <a:rPr lang="en-US" dirty="0" smtClean="0"/>
              <a:t>In the OT – the priests ministered </a:t>
            </a:r>
            <a:r>
              <a:rPr lang="en-US" dirty="0"/>
              <a:t>between God and God's </a:t>
            </a:r>
            <a:r>
              <a:rPr lang="en-US" dirty="0" smtClean="0"/>
              <a:t>people.  1 </a:t>
            </a:r>
            <a:r>
              <a:rPr lang="en-US" dirty="0"/>
              <a:t>Peter 2:9 Priesthood of believers.  Every disciple is a priest.  Mediators between God and the lost.  There is no </a:t>
            </a:r>
            <a:r>
              <a:rPr lang="en-US" dirty="0" smtClean="0"/>
              <a:t>clergy/laity according to the bible!</a:t>
            </a:r>
            <a:endParaRPr lang="en-US" dirty="0"/>
          </a:p>
          <a:p>
            <a:pPr lvl="0"/>
            <a:r>
              <a:rPr lang="en-US" dirty="0" smtClean="0"/>
              <a:t>This </a:t>
            </a:r>
            <a:r>
              <a:rPr lang="en-US" dirty="0"/>
              <a:t>becomes the </a:t>
            </a:r>
            <a:r>
              <a:rPr lang="en-US" b="1" dirty="0"/>
              <a:t>Catholic Church</a:t>
            </a:r>
            <a:r>
              <a:rPr lang="en-US" dirty="0"/>
              <a:t>. </a:t>
            </a:r>
          </a:p>
          <a:p>
            <a:r>
              <a:rPr lang="en-US" dirty="0"/>
              <a:t>Constantine, makes the church the standard religion of the Roman empire.  Constantinople.</a:t>
            </a:r>
          </a:p>
          <a:p>
            <a:endParaRPr lang="en-US" dirty="0"/>
          </a:p>
        </p:txBody>
      </p:sp>
    </p:spTree>
    <p:extLst>
      <p:ext uri="{BB962C8B-B14F-4D97-AF65-F5344CB8AC3E}">
        <p14:creationId xmlns:p14="http://schemas.microsoft.com/office/powerpoint/2010/main" val="3047357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1. </a:t>
            </a:r>
            <a:r>
              <a:rPr lang="en-US" dirty="0" smtClean="0"/>
              <a:t>Through the centuries the </a:t>
            </a:r>
            <a:r>
              <a:rPr lang="en-US" dirty="0"/>
              <a:t>church was corrupted by traditions of men…</a:t>
            </a:r>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dirty="0"/>
              <a:t>In 364 AD the Roman Empire is split into two parts. This division leads to a split in Christianity – the eastern portion becomes </a:t>
            </a:r>
            <a:r>
              <a:rPr lang="en-US" b="1" dirty="0"/>
              <a:t>Eastern Orthodox Church </a:t>
            </a:r>
            <a:r>
              <a:rPr lang="en-US" dirty="0"/>
              <a:t>and the western part becomes the </a:t>
            </a:r>
            <a:r>
              <a:rPr lang="en-US" b="1" dirty="0"/>
              <a:t>Roman Catholic Church</a:t>
            </a:r>
            <a:r>
              <a:rPr lang="en-US" dirty="0"/>
              <a:t>. </a:t>
            </a:r>
          </a:p>
          <a:p>
            <a:r>
              <a:rPr lang="en-US" dirty="0"/>
              <a:t>Practices diverge, for example – Orthodox has married priests, Roman Catholic priests are celibate. </a:t>
            </a:r>
            <a:endParaRPr lang="en-US" dirty="0" smtClean="0"/>
          </a:p>
          <a:p>
            <a:r>
              <a:rPr lang="en-US" dirty="0" smtClean="0"/>
              <a:t>The “</a:t>
            </a:r>
            <a:r>
              <a:rPr lang="en-US" dirty="0"/>
              <a:t>Great Schism” occurs in 1054 AD, as the leaders of “each church” excommunicate each other. </a:t>
            </a:r>
          </a:p>
        </p:txBody>
      </p:sp>
    </p:spTree>
    <p:extLst>
      <p:ext uri="{BB962C8B-B14F-4D97-AF65-F5344CB8AC3E}">
        <p14:creationId xmlns:p14="http://schemas.microsoft.com/office/powerpoint/2010/main" val="3065597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 1500’s Reformation Movement </a:t>
            </a:r>
            <a:endParaRPr lang="en-US" dirty="0"/>
          </a:p>
        </p:txBody>
      </p:sp>
      <p:sp>
        <p:nvSpPr>
          <p:cNvPr id="3" name="Content Placeholder 2"/>
          <p:cNvSpPr>
            <a:spLocks noGrp="1"/>
          </p:cNvSpPr>
          <p:nvPr>
            <p:ph idx="1"/>
          </p:nvPr>
        </p:nvSpPr>
        <p:spPr/>
        <p:txBody>
          <a:bodyPr>
            <a:normAutofit fontScale="70000" lnSpcReduction="20000"/>
          </a:bodyPr>
          <a:lstStyle/>
          <a:p>
            <a:r>
              <a:rPr lang="en-US" dirty="0"/>
              <a:t>Martin Luther (Lutheran Church) He takes a stand against the Roman Catholic </a:t>
            </a:r>
            <a:r>
              <a:rPr lang="en-US" dirty="0" smtClean="0"/>
              <a:t>  Church </a:t>
            </a:r>
            <a:r>
              <a:rPr lang="en-US" dirty="0"/>
              <a:t>on these convictions: Bible authority over church authority, salvation by faith not works, and the priesthood </a:t>
            </a:r>
            <a:r>
              <a:rPr lang="en-US" dirty="0" smtClean="0"/>
              <a:t>of </a:t>
            </a:r>
            <a:r>
              <a:rPr lang="en-US" dirty="0"/>
              <a:t>all believers, yet still baptizes infants. </a:t>
            </a:r>
            <a:endParaRPr lang="en-US" dirty="0" smtClean="0"/>
          </a:p>
          <a:p>
            <a:r>
              <a:rPr lang="en-US" dirty="0" smtClean="0"/>
              <a:t>Other </a:t>
            </a:r>
            <a:r>
              <a:rPr lang="en-US" dirty="0"/>
              <a:t>noted reformers were </a:t>
            </a:r>
            <a:r>
              <a:rPr lang="en-US" b="1" dirty="0"/>
              <a:t>John Calvin </a:t>
            </a:r>
            <a:r>
              <a:rPr lang="en-US" dirty="0"/>
              <a:t>(Presbyterian Church), </a:t>
            </a:r>
            <a:r>
              <a:rPr lang="en-US" b="1" dirty="0"/>
              <a:t>Ulrich </a:t>
            </a:r>
            <a:r>
              <a:rPr lang="en-US" b="1" dirty="0" smtClean="0"/>
              <a:t>Zwingli </a:t>
            </a:r>
            <a:r>
              <a:rPr lang="en-US" dirty="0"/>
              <a:t>and </a:t>
            </a:r>
            <a:r>
              <a:rPr lang="en-US" b="1" dirty="0"/>
              <a:t>Conrad </a:t>
            </a:r>
            <a:r>
              <a:rPr lang="en-US" b="1" dirty="0" err="1"/>
              <a:t>Grebel</a:t>
            </a:r>
            <a:r>
              <a:rPr lang="en-US" b="1" dirty="0"/>
              <a:t> </a:t>
            </a:r>
            <a:r>
              <a:rPr lang="en-US" dirty="0"/>
              <a:t>(Anabaptists) </a:t>
            </a:r>
            <a:endParaRPr lang="en-US" dirty="0" smtClean="0"/>
          </a:p>
          <a:p>
            <a:pPr lvl="1"/>
            <a:r>
              <a:rPr lang="en-US" dirty="0" smtClean="0"/>
              <a:t>Anabaptists </a:t>
            </a:r>
            <a:r>
              <a:rPr lang="en-US" dirty="0"/>
              <a:t>were heavily persecuted by Catholics and some </a:t>
            </a:r>
            <a:r>
              <a:rPr lang="en-US" dirty="0" smtClean="0"/>
              <a:t>reformers, because </a:t>
            </a:r>
            <a:r>
              <a:rPr lang="en-US" dirty="0"/>
              <a:t>of their stand for adult baptism. </a:t>
            </a:r>
            <a:endParaRPr lang="en-US" dirty="0" smtClean="0"/>
          </a:p>
          <a:p>
            <a:r>
              <a:rPr lang="en-US" dirty="0" smtClean="0"/>
              <a:t>Henry </a:t>
            </a:r>
            <a:r>
              <a:rPr lang="en-US" dirty="0"/>
              <a:t>VIII (Anglican Church / Church of England) </a:t>
            </a:r>
            <a:endParaRPr lang="en-US" dirty="0" smtClean="0"/>
          </a:p>
          <a:p>
            <a:pPr lvl="1"/>
            <a:r>
              <a:rPr lang="en-US" dirty="0" smtClean="0"/>
              <a:t>He </a:t>
            </a:r>
            <a:r>
              <a:rPr lang="en-US" dirty="0"/>
              <a:t>breaks from the </a:t>
            </a:r>
            <a:r>
              <a:rPr lang="en-US" dirty="0" smtClean="0"/>
              <a:t>Catholic </a:t>
            </a:r>
            <a:r>
              <a:rPr lang="en-US" dirty="0"/>
              <a:t>Church over his right to divorce his </a:t>
            </a:r>
            <a:r>
              <a:rPr lang="en-US" dirty="0" smtClean="0"/>
              <a:t>wife.</a:t>
            </a:r>
          </a:p>
          <a:p>
            <a:pPr lvl="1"/>
            <a:r>
              <a:rPr lang="en-US" dirty="0" smtClean="0"/>
              <a:t>He </a:t>
            </a:r>
            <a:r>
              <a:rPr lang="en-US" dirty="0"/>
              <a:t>appoints himself head of the church. </a:t>
            </a:r>
            <a:endParaRPr lang="en-US" dirty="0" smtClean="0"/>
          </a:p>
          <a:p>
            <a:pPr lvl="1"/>
            <a:r>
              <a:rPr lang="en-US" dirty="0" smtClean="0"/>
              <a:t>Later </a:t>
            </a:r>
            <a:r>
              <a:rPr lang="en-US" dirty="0"/>
              <a:t>in the United </a:t>
            </a:r>
            <a:r>
              <a:rPr lang="en-US" dirty="0" smtClean="0"/>
              <a:t>States</a:t>
            </a:r>
            <a:r>
              <a:rPr lang="en-US" dirty="0"/>
              <a:t>, the Anglican Church becomes the Episcopalian Church, since members will not follow the king of England. </a:t>
            </a:r>
          </a:p>
        </p:txBody>
      </p:sp>
    </p:spTree>
    <p:extLst>
      <p:ext uri="{BB962C8B-B14F-4D97-AF65-F5344CB8AC3E}">
        <p14:creationId xmlns:p14="http://schemas.microsoft.com/office/powerpoint/2010/main" val="1983653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3. 1700’s Great Awakening Movement</a:t>
            </a:r>
            <a:endParaRPr lang="en-US" dirty="0"/>
          </a:p>
        </p:txBody>
      </p:sp>
      <p:sp>
        <p:nvSpPr>
          <p:cNvPr id="3" name="Content Placeholder 2"/>
          <p:cNvSpPr>
            <a:spLocks noGrp="1"/>
          </p:cNvSpPr>
          <p:nvPr>
            <p:ph idx="1"/>
          </p:nvPr>
        </p:nvSpPr>
        <p:spPr/>
        <p:txBody>
          <a:bodyPr/>
          <a:lstStyle/>
          <a:p>
            <a:r>
              <a:rPr lang="en-US" dirty="0"/>
              <a:t>John and Charles Wesley (Methodist Church) Followers divide from </a:t>
            </a:r>
            <a:r>
              <a:rPr lang="en-US" dirty="0" smtClean="0"/>
              <a:t>Church </a:t>
            </a:r>
            <a:r>
              <a:rPr lang="en-US" dirty="0"/>
              <a:t>of England </a:t>
            </a:r>
            <a:r>
              <a:rPr lang="en-US" dirty="0" smtClean="0"/>
              <a:t>over:</a:t>
            </a:r>
          </a:p>
          <a:p>
            <a:pPr lvl="1"/>
            <a:r>
              <a:rPr lang="en-US" dirty="0" smtClean="0"/>
              <a:t>Personal </a:t>
            </a:r>
            <a:r>
              <a:rPr lang="en-US" dirty="0"/>
              <a:t>transforming decision for </a:t>
            </a:r>
            <a:r>
              <a:rPr lang="en-US" dirty="0" smtClean="0"/>
              <a:t>Christ</a:t>
            </a:r>
          </a:p>
          <a:p>
            <a:pPr lvl="1"/>
            <a:r>
              <a:rPr lang="en-US" dirty="0" smtClean="0"/>
              <a:t>Not </a:t>
            </a:r>
            <a:r>
              <a:rPr lang="en-US" dirty="0"/>
              <a:t>state </a:t>
            </a:r>
            <a:r>
              <a:rPr lang="en-US" dirty="0" smtClean="0"/>
              <a:t>religion</a:t>
            </a:r>
          </a:p>
          <a:p>
            <a:pPr lvl="1"/>
            <a:r>
              <a:rPr lang="en-US" dirty="0"/>
              <a:t>H</a:t>
            </a:r>
            <a:r>
              <a:rPr lang="en-US" dirty="0" smtClean="0"/>
              <a:t>igh </a:t>
            </a:r>
            <a:r>
              <a:rPr lang="en-US" dirty="0"/>
              <a:t>accountability of </a:t>
            </a:r>
            <a:r>
              <a:rPr lang="en-US" dirty="0" smtClean="0"/>
              <a:t>members</a:t>
            </a:r>
          </a:p>
          <a:p>
            <a:pPr lvl="1"/>
            <a:r>
              <a:rPr lang="en-US" dirty="0"/>
              <a:t>P</a:t>
            </a:r>
            <a:r>
              <a:rPr lang="en-US" dirty="0" smtClean="0"/>
              <a:t>reaching </a:t>
            </a:r>
            <a:r>
              <a:rPr lang="en-US" dirty="0"/>
              <a:t>to the “</a:t>
            </a:r>
            <a:r>
              <a:rPr lang="en-US" dirty="0" smtClean="0"/>
              <a:t>unchurched”</a:t>
            </a:r>
          </a:p>
          <a:p>
            <a:pPr lvl="2"/>
            <a:r>
              <a:rPr lang="en-US" dirty="0" smtClean="0"/>
              <a:t>Why? Born in England?  Born into the church! </a:t>
            </a:r>
            <a:endParaRPr lang="en-US" dirty="0"/>
          </a:p>
          <a:p>
            <a:pPr marL="57150" indent="0">
              <a:buNone/>
            </a:pPr>
            <a:r>
              <a:rPr lang="en-US" b="1" i="1" dirty="0" smtClean="0"/>
              <a:t>Sadly, they also </a:t>
            </a:r>
            <a:r>
              <a:rPr lang="en-US" b="1" i="1" dirty="0"/>
              <a:t>practiced infant baptism.</a:t>
            </a:r>
          </a:p>
        </p:txBody>
      </p:sp>
    </p:spTree>
    <p:extLst>
      <p:ext uri="{BB962C8B-B14F-4D97-AF65-F5344CB8AC3E}">
        <p14:creationId xmlns:p14="http://schemas.microsoft.com/office/powerpoint/2010/main" val="3441848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4. 1800’s Restoration Movement</a:t>
            </a:r>
            <a:endParaRPr lang="en-US" dirty="0"/>
          </a:p>
        </p:txBody>
      </p:sp>
      <p:sp>
        <p:nvSpPr>
          <p:cNvPr id="3" name="Content Placeholder 2"/>
          <p:cNvSpPr>
            <a:spLocks noGrp="1"/>
          </p:cNvSpPr>
          <p:nvPr>
            <p:ph idx="1"/>
          </p:nvPr>
        </p:nvSpPr>
        <p:spPr>
          <a:xfrm>
            <a:off x="457200" y="1600200"/>
            <a:ext cx="8229600" cy="4876800"/>
          </a:xfrm>
        </p:spPr>
        <p:txBody>
          <a:bodyPr>
            <a:normAutofit fontScale="62500" lnSpcReduction="20000"/>
          </a:bodyPr>
          <a:lstStyle/>
          <a:p>
            <a:r>
              <a:rPr lang="en-US" b="1" dirty="0"/>
              <a:t>Alexander Campbell </a:t>
            </a:r>
            <a:r>
              <a:rPr lang="en-US" dirty="0"/>
              <a:t>and </a:t>
            </a:r>
            <a:r>
              <a:rPr lang="en-US" b="1" dirty="0"/>
              <a:t>Barton Stone </a:t>
            </a:r>
            <a:r>
              <a:rPr lang="en-US" dirty="0"/>
              <a:t>(Mainline Church of Christ and </a:t>
            </a:r>
            <a:r>
              <a:rPr lang="en-US" dirty="0" smtClean="0"/>
              <a:t>Conservative </a:t>
            </a:r>
            <a:r>
              <a:rPr lang="en-US" dirty="0"/>
              <a:t>Christian Church) Take a stand against both Catholic and Protestant doctrines of salvation. They </a:t>
            </a:r>
            <a:r>
              <a:rPr lang="en-US" dirty="0" smtClean="0"/>
              <a:t>preach </a:t>
            </a:r>
            <a:r>
              <a:rPr lang="en-US" dirty="0"/>
              <a:t>to be saved one </a:t>
            </a:r>
            <a:r>
              <a:rPr lang="en-US" dirty="0" smtClean="0"/>
              <a:t>must: </a:t>
            </a:r>
          </a:p>
          <a:p>
            <a:pPr lvl="1"/>
            <a:r>
              <a:rPr lang="en-US" dirty="0" smtClean="0"/>
              <a:t>have </a:t>
            </a:r>
            <a:r>
              <a:rPr lang="en-US" dirty="0"/>
              <a:t>personal faith in </a:t>
            </a:r>
            <a:r>
              <a:rPr lang="en-US" dirty="0" smtClean="0"/>
              <a:t>Christ</a:t>
            </a:r>
          </a:p>
          <a:p>
            <a:pPr lvl="1"/>
            <a:r>
              <a:rPr lang="en-US" dirty="0" smtClean="0"/>
              <a:t>repentance </a:t>
            </a:r>
            <a:r>
              <a:rPr lang="en-US" dirty="0"/>
              <a:t>and </a:t>
            </a:r>
            <a:r>
              <a:rPr lang="en-US" i="1" dirty="0" smtClean="0"/>
              <a:t>adult </a:t>
            </a:r>
            <a:r>
              <a:rPr lang="en-US" dirty="0" smtClean="0"/>
              <a:t>baptism </a:t>
            </a:r>
            <a:r>
              <a:rPr lang="en-US" dirty="0"/>
              <a:t>(immersion) for the forgiveness </a:t>
            </a:r>
            <a:r>
              <a:rPr lang="en-US" dirty="0" smtClean="0"/>
              <a:t>of </a:t>
            </a:r>
            <a:r>
              <a:rPr lang="en-US" dirty="0"/>
              <a:t>sin to receive the Holy Spirit. </a:t>
            </a:r>
            <a:endParaRPr lang="en-US" dirty="0" smtClean="0"/>
          </a:p>
          <a:p>
            <a:r>
              <a:rPr lang="en-US" dirty="0" smtClean="0"/>
              <a:t>In </a:t>
            </a:r>
            <a:r>
              <a:rPr lang="en-US" dirty="0"/>
              <a:t>reaction to Catholicism, their congregations are autonomous – </a:t>
            </a:r>
            <a:r>
              <a:rPr lang="en-US" dirty="0" smtClean="0"/>
              <a:t/>
            </a:r>
            <a:br>
              <a:rPr lang="en-US" dirty="0" smtClean="0"/>
            </a:br>
            <a:r>
              <a:rPr lang="en-US" dirty="0" smtClean="0"/>
              <a:t>“self-governing.” </a:t>
            </a:r>
          </a:p>
          <a:p>
            <a:r>
              <a:rPr lang="en-US" dirty="0" smtClean="0"/>
              <a:t>1906 </a:t>
            </a:r>
            <a:r>
              <a:rPr lang="en-US" dirty="0"/>
              <a:t>is the formal split between Mainline Church of Christ, which is non-instrumental, and the Conservative </a:t>
            </a:r>
            <a:r>
              <a:rPr lang="en-US" dirty="0" smtClean="0"/>
              <a:t>Christian </a:t>
            </a:r>
            <a:r>
              <a:rPr lang="en-US" dirty="0"/>
              <a:t>Church, which is instrumental</a:t>
            </a:r>
            <a:r>
              <a:rPr lang="en-US" dirty="0" smtClean="0"/>
              <a:t>.</a:t>
            </a:r>
          </a:p>
          <a:p>
            <a:pPr marL="0" indent="0">
              <a:buNone/>
            </a:pPr>
            <a:r>
              <a:rPr lang="en-US" dirty="0" smtClean="0"/>
              <a:t>Joseph </a:t>
            </a:r>
            <a:r>
              <a:rPr lang="en-US" dirty="0"/>
              <a:t>Smith (Mormon Church) divides from Restoration Movement </a:t>
            </a:r>
            <a:r>
              <a:rPr lang="en-US" dirty="0" smtClean="0"/>
              <a:t>in 1830 </a:t>
            </a:r>
            <a:r>
              <a:rPr lang="en-US" dirty="0"/>
              <a:t>over “new revelation” – the Book of Mormon</a:t>
            </a:r>
            <a:r>
              <a:rPr lang="en-US" dirty="0" smtClean="0"/>
              <a:t>.</a:t>
            </a:r>
          </a:p>
          <a:p>
            <a:r>
              <a:rPr lang="en-US" dirty="0"/>
              <a:t>People thought the bible was written in the King James English.  </a:t>
            </a:r>
          </a:p>
          <a:p>
            <a:r>
              <a:rPr lang="en-US" dirty="0" smtClean="0"/>
              <a:t>The bible was written in language </a:t>
            </a:r>
            <a:r>
              <a:rPr lang="en-US" dirty="0"/>
              <a:t>of the people of that time. </a:t>
            </a:r>
            <a:r>
              <a:rPr lang="en-US" dirty="0" err="1"/>
              <a:t>Koine</a:t>
            </a:r>
            <a:r>
              <a:rPr lang="en-US" dirty="0"/>
              <a:t> Greek</a:t>
            </a:r>
          </a:p>
          <a:p>
            <a:r>
              <a:rPr lang="en-US" dirty="0" smtClean="0"/>
              <a:t>This "New </a:t>
            </a:r>
            <a:r>
              <a:rPr lang="en-US" dirty="0"/>
              <a:t>Revelation" of God - was </a:t>
            </a:r>
            <a:r>
              <a:rPr lang="en-US" dirty="0" smtClean="0"/>
              <a:t>written in </a:t>
            </a:r>
            <a:r>
              <a:rPr lang="en-US" dirty="0"/>
              <a:t>"King James English" </a:t>
            </a:r>
          </a:p>
        </p:txBody>
      </p:sp>
    </p:spTree>
    <p:extLst>
      <p:ext uri="{BB962C8B-B14F-4D97-AF65-F5344CB8AC3E}">
        <p14:creationId xmlns:p14="http://schemas.microsoft.com/office/powerpoint/2010/main" val="3387286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MERCYWorldwide</a:t>
            </a:r>
            <a:r>
              <a:rPr lang="en-US" dirty="0" smtClean="0"/>
              <a:t> Blood Drive!</a:t>
            </a:r>
            <a:endParaRPr lang="en-US" dirty="0"/>
          </a:p>
        </p:txBody>
      </p:sp>
      <p:sp>
        <p:nvSpPr>
          <p:cNvPr id="3" name="Content Placeholder 2"/>
          <p:cNvSpPr>
            <a:spLocks noGrp="1"/>
          </p:cNvSpPr>
          <p:nvPr>
            <p:ph idx="1"/>
          </p:nvPr>
        </p:nvSpPr>
        <p:spPr/>
        <p:txBody>
          <a:bodyPr>
            <a:normAutofit/>
          </a:bodyPr>
          <a:lstStyle/>
          <a:p>
            <a:pPr lvl="1"/>
            <a:endParaRPr lang="en-US" dirty="0" smtClean="0"/>
          </a:p>
          <a:p>
            <a:endParaRPr lang="en-US" dirty="0" smtClean="0"/>
          </a:p>
          <a:p>
            <a:endParaRPr lang="en-US" dirty="0"/>
          </a:p>
        </p:txBody>
      </p:sp>
      <p:sp>
        <p:nvSpPr>
          <p:cNvPr id="4" name="Subtitle 2"/>
          <p:cNvSpPr txBox="1">
            <a:spLocks/>
          </p:cNvSpPr>
          <p:nvPr/>
        </p:nvSpPr>
        <p:spPr>
          <a:xfrm>
            <a:off x="228600" y="1752600"/>
            <a:ext cx="8686800" cy="4114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This Saturday, 9AM – 3PM</a:t>
            </a:r>
          </a:p>
          <a:p>
            <a:pPr lvl="1"/>
            <a:r>
              <a:rPr lang="en-US" dirty="0" smtClean="0"/>
              <a:t>Make </a:t>
            </a:r>
            <a:r>
              <a:rPr lang="en-US" dirty="0"/>
              <a:t>sure you bring your photo </a:t>
            </a:r>
            <a:r>
              <a:rPr lang="en-US" dirty="0" smtClean="0"/>
              <a:t>ID &amp; </a:t>
            </a:r>
            <a:r>
              <a:rPr lang="en-US" dirty="0"/>
              <a:t>wear your green MERCY </a:t>
            </a:r>
            <a:r>
              <a:rPr lang="en-US" dirty="0" smtClean="0"/>
              <a:t>shirt!</a:t>
            </a:r>
          </a:p>
          <a:p>
            <a:pPr lvl="1"/>
            <a:r>
              <a:rPr lang="en-US" dirty="0" smtClean="0"/>
              <a:t>Donation </a:t>
            </a:r>
            <a:r>
              <a:rPr lang="en-US" dirty="0"/>
              <a:t>times are by appointment only* except after </a:t>
            </a:r>
            <a:r>
              <a:rPr lang="en-US" dirty="0" smtClean="0"/>
              <a:t>2pm!  </a:t>
            </a:r>
            <a:r>
              <a:rPr lang="en-US" b="1" i="1" dirty="0" smtClean="0"/>
              <a:t>Check with Chris Schultz or Doug Hunt!</a:t>
            </a:r>
          </a:p>
          <a:p>
            <a:pPr lvl="1"/>
            <a:r>
              <a:rPr lang="en-US" dirty="0" smtClean="0"/>
              <a:t>Walk-ins </a:t>
            </a:r>
            <a:r>
              <a:rPr lang="en-US" dirty="0"/>
              <a:t>are welcome from 2pm-3pm! </a:t>
            </a:r>
            <a:endParaRPr lang="en-US" dirty="0" smtClean="0"/>
          </a:p>
          <a:p>
            <a:pPr lvl="1"/>
            <a:r>
              <a:rPr lang="en-US" dirty="0" smtClean="0"/>
              <a:t>Contact Chris </a:t>
            </a:r>
            <a:r>
              <a:rPr lang="en-US" dirty="0"/>
              <a:t>Schultz @ 503-535-9205 for any questions.  </a:t>
            </a:r>
          </a:p>
          <a:p>
            <a:pPr marL="57150" indent="0">
              <a:buNone/>
            </a:pPr>
            <a:r>
              <a:rPr lang="en-US" dirty="0" smtClean="0"/>
              <a:t>*</a:t>
            </a:r>
            <a:r>
              <a:rPr lang="en-US" dirty="0"/>
              <a:t>Please arrive 20 minutes prior to appointment</a:t>
            </a:r>
            <a:r>
              <a:rPr lang="en-US" dirty="0" smtClean="0"/>
              <a: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5. 1967 Crossroads Movement</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pPr marL="0" indent="0">
              <a:buNone/>
            </a:pPr>
            <a:r>
              <a:rPr lang="en-US" dirty="0"/>
              <a:t>(Total Commitment Movement) Controversial, though never departing from the </a:t>
            </a:r>
            <a:r>
              <a:rPr lang="en-US" dirty="0" smtClean="0"/>
              <a:t>Mainline </a:t>
            </a:r>
            <a:r>
              <a:rPr lang="en-US" dirty="0"/>
              <a:t>Church of Christ, the Crossroads Church near the University of Florida pioneers </a:t>
            </a:r>
            <a:r>
              <a:rPr lang="en-US" dirty="0" smtClean="0"/>
              <a:t>(1) evangelizing </a:t>
            </a:r>
            <a:r>
              <a:rPr lang="en-US" dirty="0"/>
              <a:t>the secular </a:t>
            </a:r>
            <a:r>
              <a:rPr lang="en-US" dirty="0" smtClean="0"/>
              <a:t>campuses </a:t>
            </a:r>
            <a:r>
              <a:rPr lang="en-US" dirty="0"/>
              <a:t>of United States, </a:t>
            </a:r>
            <a:r>
              <a:rPr lang="en-US" dirty="0" smtClean="0"/>
              <a:t>(2) “counting </a:t>
            </a:r>
            <a:r>
              <a:rPr lang="en-US" dirty="0"/>
              <a:t>the cost” with each person that desires to be baptized, and </a:t>
            </a:r>
            <a:r>
              <a:rPr lang="en-US" dirty="0" smtClean="0"/>
              <a:t>(3) the </a:t>
            </a:r>
            <a:r>
              <a:rPr lang="en-US" dirty="0"/>
              <a:t>shepherding </a:t>
            </a:r>
            <a:r>
              <a:rPr lang="en-US" dirty="0" smtClean="0"/>
              <a:t>of </a:t>
            </a:r>
            <a:r>
              <a:rPr lang="en-US" dirty="0"/>
              <a:t>new converts</a:t>
            </a:r>
            <a:r>
              <a:rPr lang="en-US" dirty="0" smtClean="0"/>
              <a:t>.</a:t>
            </a:r>
          </a:p>
          <a:p>
            <a:r>
              <a:rPr lang="en-US" dirty="0"/>
              <a:t>In the 80's died on out.  1972, 1973 Kip and </a:t>
            </a:r>
            <a:r>
              <a:rPr lang="en-US" dirty="0" smtClean="0"/>
              <a:t>Elena baptized.  Both decided </a:t>
            </a:r>
            <a:r>
              <a:rPr lang="en-US" dirty="0"/>
              <a:t>to go into the </a:t>
            </a:r>
            <a:r>
              <a:rPr lang="en-US" dirty="0" smtClean="0"/>
              <a:t>ministry and produced </a:t>
            </a:r>
            <a:r>
              <a:rPr lang="en-US" dirty="0"/>
              <a:t>powerful campus </a:t>
            </a:r>
            <a:r>
              <a:rPr lang="en-US" dirty="0" smtClean="0"/>
              <a:t>ministries training with these principles.  </a:t>
            </a:r>
          </a:p>
          <a:p>
            <a:r>
              <a:rPr lang="en-US" dirty="0" smtClean="0"/>
              <a:t>Sadly those they trained would go back and face lukewarm </a:t>
            </a:r>
            <a:r>
              <a:rPr lang="en-US" dirty="0"/>
              <a:t>or dead </a:t>
            </a:r>
            <a:r>
              <a:rPr lang="en-US" dirty="0" smtClean="0"/>
              <a:t>adults in the congregations.  Became clear - you </a:t>
            </a:r>
            <a:r>
              <a:rPr lang="en-US" dirty="0"/>
              <a:t>cannot pour new wine into old </a:t>
            </a:r>
            <a:r>
              <a:rPr lang="en-US" dirty="0" smtClean="0"/>
              <a:t>wineskins.  Kip in 1979 </a:t>
            </a:r>
            <a:r>
              <a:rPr lang="en-US" dirty="0"/>
              <a:t>Begins the Boston movement</a:t>
            </a:r>
            <a:r>
              <a:rPr lang="en-US" dirty="0" smtClean="0"/>
              <a:t>.</a:t>
            </a:r>
            <a:endParaRPr lang="en-US" dirty="0"/>
          </a:p>
        </p:txBody>
      </p:sp>
    </p:spTree>
    <p:extLst>
      <p:ext uri="{BB962C8B-B14F-4D97-AF65-F5344CB8AC3E}">
        <p14:creationId xmlns:p14="http://schemas.microsoft.com/office/powerpoint/2010/main" val="2589282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b="1" dirty="0"/>
              <a:t>6. 1979 Boston Movement </a:t>
            </a:r>
            <a:r>
              <a:rPr lang="en-US" dirty="0"/>
              <a:t>(International Church of Christ)</a:t>
            </a:r>
          </a:p>
        </p:txBody>
      </p:sp>
      <p:sp>
        <p:nvSpPr>
          <p:cNvPr id="3" name="Content Placeholder 2"/>
          <p:cNvSpPr>
            <a:spLocks noGrp="1"/>
          </p:cNvSpPr>
          <p:nvPr>
            <p:ph idx="1"/>
          </p:nvPr>
        </p:nvSpPr>
        <p:spPr>
          <a:xfrm>
            <a:off x="457200" y="1371600"/>
            <a:ext cx="8382000" cy="5410200"/>
          </a:xfrm>
        </p:spPr>
        <p:txBody>
          <a:bodyPr>
            <a:normAutofit fontScale="77500" lnSpcReduction="20000"/>
          </a:bodyPr>
          <a:lstStyle/>
          <a:p>
            <a:pPr marL="0" indent="0">
              <a:buNone/>
            </a:pPr>
            <a:r>
              <a:rPr lang="en-US" dirty="0"/>
              <a:t>Kip McKean – Baptized at the University of Florida in </a:t>
            </a:r>
            <a:r>
              <a:rPr lang="en-US" dirty="0" smtClean="0"/>
              <a:t>1972</a:t>
            </a:r>
            <a:r>
              <a:rPr lang="en-US" dirty="0"/>
              <a:t>, divides from Mainline Churches of Christ and Crossroads Movement </a:t>
            </a:r>
            <a:r>
              <a:rPr lang="en-US" dirty="0" smtClean="0"/>
              <a:t>over:</a:t>
            </a:r>
          </a:p>
          <a:p>
            <a:pPr marL="914400" lvl="1" indent="-514350">
              <a:buFont typeface="+mj-lt"/>
              <a:buAutoNum type="arabicPeriod"/>
            </a:pPr>
            <a:r>
              <a:rPr lang="en-US" dirty="0" smtClean="0"/>
              <a:t>Bible </a:t>
            </a:r>
            <a:r>
              <a:rPr lang="en-US" dirty="0"/>
              <a:t>Church not just New </a:t>
            </a:r>
            <a:r>
              <a:rPr lang="en-US" dirty="0" smtClean="0"/>
              <a:t>Testament Church</a:t>
            </a:r>
          </a:p>
          <a:p>
            <a:pPr marL="914400" lvl="1" indent="-514350">
              <a:buFont typeface="+mj-lt"/>
              <a:buAutoNum type="arabicPeriod"/>
            </a:pPr>
            <a:r>
              <a:rPr lang="en-US" dirty="0" smtClean="0"/>
              <a:t>only (baptized) disciples </a:t>
            </a:r>
            <a:r>
              <a:rPr lang="en-US" dirty="0"/>
              <a:t>are true </a:t>
            </a:r>
            <a:r>
              <a:rPr lang="en-US" dirty="0" smtClean="0"/>
              <a:t>Christians</a:t>
            </a:r>
          </a:p>
          <a:p>
            <a:pPr marL="914400" lvl="1" indent="-514350">
              <a:buFont typeface="+mj-lt"/>
              <a:buAutoNum type="arabicPeriod"/>
            </a:pPr>
            <a:r>
              <a:rPr lang="en-US" dirty="0" smtClean="0"/>
              <a:t>each </a:t>
            </a:r>
            <a:r>
              <a:rPr lang="en-US" dirty="0"/>
              <a:t>and every member of church must be a </a:t>
            </a:r>
            <a:r>
              <a:rPr lang="en-US" dirty="0" smtClean="0"/>
              <a:t>disciple</a:t>
            </a:r>
          </a:p>
          <a:p>
            <a:pPr marL="914400" lvl="1" indent="-514350">
              <a:buFont typeface="+mj-lt"/>
              <a:buAutoNum type="arabicPeriod"/>
            </a:pPr>
            <a:r>
              <a:rPr lang="en-US" dirty="0" smtClean="0"/>
              <a:t>each member </a:t>
            </a:r>
            <a:r>
              <a:rPr lang="en-US" dirty="0"/>
              <a:t>should be in discipling </a:t>
            </a:r>
            <a:r>
              <a:rPr lang="en-US" dirty="0" smtClean="0"/>
              <a:t>relationships</a:t>
            </a:r>
          </a:p>
          <a:p>
            <a:pPr marL="914400" lvl="1" indent="-514350">
              <a:buFont typeface="+mj-lt"/>
              <a:buAutoNum type="arabicPeriod"/>
            </a:pPr>
            <a:r>
              <a:rPr lang="en-US" dirty="0" smtClean="0"/>
              <a:t>vision </a:t>
            </a:r>
            <a:r>
              <a:rPr lang="en-US" dirty="0"/>
              <a:t>to evangelize the nations in a </a:t>
            </a:r>
            <a:r>
              <a:rPr lang="en-US" dirty="0" smtClean="0"/>
              <a:t>generation</a:t>
            </a:r>
          </a:p>
          <a:p>
            <a:pPr marL="914400" lvl="1" indent="-514350">
              <a:buFont typeface="+mj-lt"/>
              <a:buAutoNum type="arabicPeriod"/>
            </a:pPr>
            <a:r>
              <a:rPr lang="en-US" dirty="0" smtClean="0"/>
              <a:t>the </a:t>
            </a:r>
            <a:r>
              <a:rPr lang="en-US" dirty="0"/>
              <a:t>planting of new churches to achieve this </a:t>
            </a:r>
            <a:r>
              <a:rPr lang="en-US" dirty="0" smtClean="0"/>
              <a:t>vision</a:t>
            </a:r>
          </a:p>
          <a:p>
            <a:pPr marL="914400" lvl="1" indent="-514350">
              <a:buFont typeface="+mj-lt"/>
              <a:buAutoNum type="arabicPeriod"/>
            </a:pPr>
            <a:r>
              <a:rPr lang="en-US" dirty="0" smtClean="0"/>
              <a:t>central </a:t>
            </a:r>
            <a:r>
              <a:rPr lang="en-US" dirty="0"/>
              <a:t>leadership not autonomous </a:t>
            </a:r>
            <a:r>
              <a:rPr lang="en-US" dirty="0" smtClean="0"/>
              <a:t>congregations</a:t>
            </a:r>
          </a:p>
          <a:p>
            <a:pPr marL="914400" lvl="1" indent="-514350">
              <a:buFont typeface="+mj-lt"/>
              <a:buAutoNum type="arabicPeriod"/>
            </a:pPr>
            <a:r>
              <a:rPr lang="en-US" dirty="0" smtClean="0"/>
              <a:t>the </a:t>
            </a:r>
            <a:r>
              <a:rPr lang="en-US" dirty="0"/>
              <a:t>role of women. </a:t>
            </a:r>
            <a:endParaRPr lang="en-US" dirty="0" smtClean="0"/>
          </a:p>
          <a:p>
            <a:pPr marL="0" indent="0">
              <a:buNone/>
            </a:pPr>
            <a:r>
              <a:rPr lang="en-US" dirty="0" smtClean="0"/>
              <a:t>In </a:t>
            </a:r>
            <a:r>
              <a:rPr lang="en-US" dirty="0"/>
              <a:t>2002, </a:t>
            </a:r>
            <a:r>
              <a:rPr lang="en-US" dirty="0" smtClean="0"/>
              <a:t>the </a:t>
            </a:r>
            <a:r>
              <a:rPr lang="en-US" dirty="0"/>
              <a:t>International Churches of Christ return to a more Mainline Church of Christ theology – each congregation </a:t>
            </a:r>
            <a:r>
              <a:rPr lang="en-US" dirty="0" smtClean="0"/>
              <a:t>becomes </a:t>
            </a:r>
            <a:r>
              <a:rPr lang="en-US" dirty="0"/>
              <a:t>autonomous (self-governing), calling a central leadership and the vision to evangelize the nations in a </a:t>
            </a:r>
            <a:r>
              <a:rPr lang="en-US" dirty="0" smtClean="0"/>
              <a:t>generation </a:t>
            </a:r>
            <a:r>
              <a:rPr lang="en-US" dirty="0"/>
              <a:t>“unbiblical.” Around the world, thousands fall-away.</a:t>
            </a:r>
          </a:p>
        </p:txBody>
      </p:sp>
    </p:spTree>
    <p:extLst>
      <p:ext uri="{BB962C8B-B14F-4D97-AF65-F5344CB8AC3E}">
        <p14:creationId xmlns:p14="http://schemas.microsoft.com/office/powerpoint/2010/main" val="1983960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7. 2006 SoldOut Movement </a:t>
            </a:r>
            <a:r>
              <a:rPr lang="en-US" b="1" dirty="0" smtClean="0"/>
              <a:t/>
            </a:r>
            <a:br>
              <a:rPr lang="en-US" b="1" dirty="0" smtClean="0"/>
            </a:br>
            <a:r>
              <a:rPr lang="en-US" sz="3100" dirty="0" smtClean="0"/>
              <a:t>(</a:t>
            </a:r>
            <a:r>
              <a:rPr lang="en-US" sz="3100" dirty="0"/>
              <a:t>Portland Movement / International Christian Church)</a:t>
            </a:r>
            <a:endParaRPr lang="en-US" dirty="0"/>
          </a:p>
        </p:txBody>
      </p:sp>
      <p:sp>
        <p:nvSpPr>
          <p:cNvPr id="3" name="Content Placeholder 2"/>
          <p:cNvSpPr>
            <a:spLocks noGrp="1"/>
          </p:cNvSpPr>
          <p:nvPr>
            <p:ph idx="1"/>
          </p:nvPr>
        </p:nvSpPr>
        <p:spPr>
          <a:xfrm>
            <a:off x="304800" y="1600200"/>
            <a:ext cx="8534400" cy="4876800"/>
          </a:xfrm>
        </p:spPr>
        <p:txBody>
          <a:bodyPr>
            <a:normAutofit fontScale="77500" lnSpcReduction="20000"/>
          </a:bodyPr>
          <a:lstStyle/>
          <a:p>
            <a:pPr marL="0" indent="0">
              <a:buNone/>
            </a:pPr>
            <a:r>
              <a:rPr lang="en-US" dirty="0" smtClean="0"/>
              <a:t>Begins </a:t>
            </a:r>
            <a:r>
              <a:rPr lang="en-US" dirty="0"/>
              <a:t>in Portland, Oregon as a </a:t>
            </a:r>
            <a:r>
              <a:rPr lang="en-US" dirty="0" smtClean="0"/>
              <a:t>revival </a:t>
            </a:r>
            <a:r>
              <a:rPr lang="en-US" dirty="0"/>
              <a:t>movement within the International Churches of Christ. The International Church of Christ separates from the </a:t>
            </a:r>
            <a:r>
              <a:rPr lang="en-US" dirty="0" smtClean="0"/>
              <a:t>SoldOut </a:t>
            </a:r>
            <a:r>
              <a:rPr lang="en-US" dirty="0"/>
              <a:t>Movement, because of the new movement’s stand on these convictions: </a:t>
            </a:r>
            <a:endParaRPr lang="en-US" dirty="0" smtClean="0"/>
          </a:p>
          <a:p>
            <a:pPr marL="514350" indent="-514350">
              <a:buFont typeface="+mj-lt"/>
              <a:buAutoNum type="arabicPeriod"/>
            </a:pPr>
            <a:r>
              <a:rPr lang="en-US" dirty="0" smtClean="0"/>
              <a:t>Bible </a:t>
            </a:r>
            <a:r>
              <a:rPr lang="en-US" dirty="0"/>
              <a:t>Church not just New </a:t>
            </a:r>
            <a:r>
              <a:rPr lang="en-US" dirty="0" smtClean="0"/>
              <a:t>Testament Church</a:t>
            </a:r>
          </a:p>
          <a:p>
            <a:pPr marL="514350" indent="-514350">
              <a:buFont typeface="+mj-lt"/>
              <a:buAutoNum type="arabicPeriod"/>
            </a:pPr>
            <a:r>
              <a:rPr lang="en-US" dirty="0" smtClean="0"/>
              <a:t>only </a:t>
            </a:r>
            <a:r>
              <a:rPr lang="en-US" dirty="0"/>
              <a:t>disciples are true </a:t>
            </a:r>
            <a:r>
              <a:rPr lang="en-US" dirty="0" smtClean="0"/>
              <a:t>Christians</a:t>
            </a:r>
          </a:p>
          <a:p>
            <a:pPr marL="514350" indent="-514350">
              <a:buFont typeface="+mj-lt"/>
              <a:buAutoNum type="arabicPeriod"/>
            </a:pPr>
            <a:r>
              <a:rPr lang="en-US" dirty="0" smtClean="0"/>
              <a:t>each </a:t>
            </a:r>
            <a:r>
              <a:rPr lang="en-US" dirty="0"/>
              <a:t>and every member of church must be a </a:t>
            </a:r>
            <a:r>
              <a:rPr lang="en-US" dirty="0" smtClean="0"/>
              <a:t>disciple</a:t>
            </a:r>
          </a:p>
          <a:p>
            <a:pPr marL="514350" indent="-514350">
              <a:buFont typeface="+mj-lt"/>
              <a:buAutoNum type="arabicPeriod"/>
            </a:pPr>
            <a:r>
              <a:rPr lang="en-US" dirty="0" smtClean="0"/>
              <a:t>each member </a:t>
            </a:r>
            <a:r>
              <a:rPr lang="en-US" dirty="0"/>
              <a:t>should be in discipling </a:t>
            </a:r>
            <a:r>
              <a:rPr lang="en-US" dirty="0" smtClean="0"/>
              <a:t>relationships</a:t>
            </a:r>
          </a:p>
          <a:p>
            <a:pPr marL="514350" indent="-514350">
              <a:buFont typeface="+mj-lt"/>
              <a:buAutoNum type="arabicPeriod"/>
            </a:pPr>
            <a:r>
              <a:rPr lang="en-US" dirty="0" smtClean="0"/>
              <a:t>vision </a:t>
            </a:r>
            <a:r>
              <a:rPr lang="en-US" dirty="0"/>
              <a:t>to evangelize the nations in a </a:t>
            </a:r>
            <a:r>
              <a:rPr lang="en-US" dirty="0" smtClean="0"/>
              <a:t>generation</a:t>
            </a:r>
          </a:p>
          <a:p>
            <a:pPr marL="514350" indent="-514350">
              <a:buFont typeface="+mj-lt"/>
              <a:buAutoNum type="arabicPeriod"/>
            </a:pPr>
            <a:r>
              <a:rPr lang="en-US" dirty="0" smtClean="0"/>
              <a:t>the </a:t>
            </a:r>
            <a:r>
              <a:rPr lang="en-US" dirty="0"/>
              <a:t>planting of new churches to achieve this </a:t>
            </a:r>
            <a:r>
              <a:rPr lang="en-US" dirty="0" smtClean="0"/>
              <a:t>vision</a:t>
            </a:r>
          </a:p>
          <a:p>
            <a:pPr marL="514350" indent="-514350">
              <a:buFont typeface="+mj-lt"/>
              <a:buAutoNum type="arabicPeriod"/>
            </a:pPr>
            <a:r>
              <a:rPr lang="en-US" dirty="0" smtClean="0"/>
              <a:t>central </a:t>
            </a:r>
            <a:r>
              <a:rPr lang="en-US" dirty="0"/>
              <a:t>leadership not autonomous </a:t>
            </a:r>
            <a:r>
              <a:rPr lang="en-US" dirty="0" smtClean="0"/>
              <a:t>congregations</a:t>
            </a:r>
          </a:p>
          <a:p>
            <a:pPr marL="514350" indent="-514350">
              <a:buFont typeface="+mj-lt"/>
              <a:buAutoNum type="arabicPeriod"/>
            </a:pPr>
            <a:r>
              <a:rPr lang="en-US" dirty="0" smtClean="0"/>
              <a:t>the </a:t>
            </a:r>
            <a:r>
              <a:rPr lang="en-US" dirty="0"/>
              <a:t>role of women.</a:t>
            </a:r>
          </a:p>
        </p:txBody>
      </p:sp>
    </p:spTree>
    <p:extLst>
      <p:ext uri="{BB962C8B-B14F-4D97-AF65-F5344CB8AC3E}">
        <p14:creationId xmlns:p14="http://schemas.microsoft.com/office/powerpoint/2010/main" val="2903398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We are in a movement - we are going to impact the whole world</a:t>
            </a:r>
            <a:r>
              <a:rPr lang="en-US" dirty="0" smtClean="0"/>
              <a:t>.</a:t>
            </a:r>
            <a:endParaRPr lang="en-US" dirty="0"/>
          </a:p>
        </p:txBody>
      </p:sp>
      <p:sp>
        <p:nvSpPr>
          <p:cNvPr id="3" name="Content Placeholder 2"/>
          <p:cNvSpPr>
            <a:spLocks noGrp="1"/>
          </p:cNvSpPr>
          <p:nvPr>
            <p:ph idx="1"/>
          </p:nvPr>
        </p:nvSpPr>
        <p:spPr>
          <a:xfrm>
            <a:off x="457200" y="1600200"/>
            <a:ext cx="8382000" cy="5257800"/>
          </a:xfrm>
        </p:spPr>
        <p:txBody>
          <a:bodyPr>
            <a:normAutofit/>
          </a:bodyPr>
          <a:lstStyle/>
          <a:p>
            <a:pPr lvl="0"/>
            <a:r>
              <a:rPr lang="en-US" dirty="0"/>
              <a:t>In the last </a:t>
            </a:r>
            <a:r>
              <a:rPr lang="en-US" dirty="0" smtClean="0"/>
              <a:t>8 </a:t>
            </a:r>
            <a:r>
              <a:rPr lang="en-US" dirty="0"/>
              <a:t>years, what has happened?  What has God done!?</a:t>
            </a:r>
          </a:p>
          <a:p>
            <a:pPr lvl="1"/>
            <a:r>
              <a:rPr lang="en-US" dirty="0" smtClean="0"/>
              <a:t>So encouraging is the news </a:t>
            </a:r>
            <a:r>
              <a:rPr lang="en-US" dirty="0"/>
              <a:t>of how the "42 Portland disciples" that planted the City of Angels International Christian Church in 2007 have multiplied – in just seven years – into over 3,000 disciples, with an attendance of 5,000, in 55 churches, in 26 nations, on all six populated continents of the world</a:t>
            </a:r>
            <a:r>
              <a:rPr lang="en-US" dirty="0" smtClean="0"/>
              <a:t>!</a:t>
            </a:r>
          </a:p>
        </p:txBody>
      </p:sp>
    </p:spTree>
    <p:extLst>
      <p:ext uri="{BB962C8B-B14F-4D97-AF65-F5344CB8AC3E}">
        <p14:creationId xmlns:p14="http://schemas.microsoft.com/office/powerpoint/2010/main" val="2337494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b="1" dirty="0"/>
              <a:t>The </a:t>
            </a:r>
            <a:r>
              <a:rPr lang="en-US" b="1" dirty="0" err="1"/>
              <a:t>Busia</a:t>
            </a:r>
            <a:r>
              <a:rPr lang="en-US" b="1" dirty="0"/>
              <a:t> </a:t>
            </a:r>
            <a:r>
              <a:rPr lang="en-US" b="1" dirty="0" smtClean="0"/>
              <a:t>(Kenya) Remnant Group</a:t>
            </a:r>
            <a:endParaRPr lang="en-US" dirty="0"/>
          </a:p>
        </p:txBody>
      </p:sp>
      <p:sp>
        <p:nvSpPr>
          <p:cNvPr id="3" name="Content Placeholder 2"/>
          <p:cNvSpPr>
            <a:spLocks noGrp="1"/>
          </p:cNvSpPr>
          <p:nvPr>
            <p:ph idx="1"/>
          </p:nvPr>
        </p:nvSpPr>
        <p:spPr>
          <a:xfrm>
            <a:off x="425354" y="4560579"/>
            <a:ext cx="8566247" cy="2145021"/>
          </a:xfrm>
        </p:spPr>
        <p:txBody>
          <a:bodyPr>
            <a:normAutofit fontScale="62500" lnSpcReduction="20000"/>
          </a:bodyPr>
          <a:lstStyle/>
          <a:p>
            <a:pPr marL="0" lvl="1" indent="0">
              <a:buNone/>
            </a:pPr>
            <a:r>
              <a:rPr lang="en-US" dirty="0"/>
              <a:t>Fascinatingly, just a few days before, Luke Speckman, who oversees the evangelization of East Africa, shared that he had given the name of a "pastor" – who had contacted him after reading our websites – to our dear brother </a:t>
            </a:r>
            <a:r>
              <a:rPr lang="en-US" dirty="0" err="1"/>
              <a:t>Beniet</a:t>
            </a:r>
            <a:r>
              <a:rPr lang="en-US" dirty="0"/>
              <a:t> Marius. Marius traveled to </a:t>
            </a:r>
            <a:r>
              <a:rPr lang="en-US" dirty="0" err="1"/>
              <a:t>Busia</a:t>
            </a:r>
            <a:r>
              <a:rPr lang="en-US" dirty="0"/>
              <a:t>, Kenya about 300 miles northwest of Nairobi to meet Luke's contact – Evan! After preaching for several days, Marius made disciples and then baptized two Kenyan preachers (Evan and Mike) and their wives and a doctor, as well as two Ugandan preachers (Freddy and Titus) who heard of Marius' coming and the SoldOut Discipling Movement</a:t>
            </a:r>
            <a:r>
              <a:rPr lang="en-US" dirty="0" smtClean="0"/>
              <a:t>! </a:t>
            </a:r>
            <a:r>
              <a:rPr lang="en-US" b="1" dirty="0" smtClean="0"/>
              <a:t>(Titus &amp; Mike [Preachers] baptized by Marius, &amp; Florence, Evan’s wife)</a:t>
            </a:r>
            <a:endParaRPr lang="en-US" b="1" dirty="0"/>
          </a:p>
          <a:p>
            <a:endParaRPr lang="en-US" dirty="0"/>
          </a:p>
        </p:txBody>
      </p:sp>
      <p:pic>
        <p:nvPicPr>
          <p:cNvPr id="2050" name="Picture 2" descr="https://gallery.mailchimp.com/4079b9aedce8dac0c97a6d22d/images/edec2fb5-4ba2-4176-b3fe-1a7b8930308c.jpg"/>
          <p:cNvPicPr>
            <a:picLocks noChangeAspect="1" noChangeArrowheads="1"/>
          </p:cNvPicPr>
          <p:nvPr/>
        </p:nvPicPr>
        <p:blipFill rotWithShape="1">
          <a:blip r:embed="rId3">
            <a:extLst>
              <a:ext uri="{28A0092B-C50C-407E-A947-70E740481C1C}">
                <a14:useLocalDpi xmlns:a14="http://schemas.microsoft.com/office/drawing/2010/main" val="0"/>
              </a:ext>
            </a:extLst>
          </a:blip>
          <a:srcRect l="4761" r="21430" b="11988"/>
          <a:stretch/>
        </p:blipFill>
        <p:spPr bwMode="auto">
          <a:xfrm>
            <a:off x="457200" y="1147502"/>
            <a:ext cx="2362200" cy="33784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gallery.mailchimp.com/4079b9aedce8dac0c97a6d22d/images/ea209908-e642-4e66-8085-231f65a8ee30.jpg"/>
          <p:cNvPicPr>
            <a:picLocks noChangeAspect="1" noChangeArrowheads="1"/>
          </p:cNvPicPr>
          <p:nvPr/>
        </p:nvPicPr>
        <p:blipFill rotWithShape="1">
          <a:blip r:embed="rId4">
            <a:extLst>
              <a:ext uri="{28A0092B-C50C-407E-A947-70E740481C1C}">
                <a14:useLocalDpi xmlns:a14="http://schemas.microsoft.com/office/drawing/2010/main" val="0"/>
              </a:ext>
            </a:extLst>
          </a:blip>
          <a:srcRect l="25974" t="20617" r="24675"/>
          <a:stretch/>
        </p:blipFill>
        <p:spPr bwMode="auto">
          <a:xfrm>
            <a:off x="2895600" y="1143000"/>
            <a:ext cx="1447800" cy="338746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gallery.mailchimp.com/4079b9aedce8dac0c97a6d22d/images/ea040c48-2428-449a-92d2-311d529cccf5.jpg"/>
          <p:cNvPicPr>
            <a:picLocks noChangeAspect="1" noChangeArrowheads="1"/>
          </p:cNvPicPr>
          <p:nvPr/>
        </p:nvPicPr>
        <p:blipFill rotWithShape="1">
          <a:blip r:embed="rId5">
            <a:extLst>
              <a:ext uri="{28A0092B-C50C-407E-A947-70E740481C1C}">
                <a14:useLocalDpi xmlns:a14="http://schemas.microsoft.com/office/drawing/2010/main" val="0"/>
              </a:ext>
            </a:extLst>
          </a:blip>
          <a:srcRect l="17901" t="31699" r="28948"/>
          <a:stretch/>
        </p:blipFill>
        <p:spPr bwMode="auto">
          <a:xfrm>
            <a:off x="4419600" y="1177664"/>
            <a:ext cx="1981200" cy="332634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gallery.mailchimp.com/4079b9aedce8dac0c97a6d22d/images/a287ac1d-9627-4548-ac80-14f4ca1fb7fc.jpg"/>
          <p:cNvPicPr>
            <a:picLocks noChangeAspect="1" noChangeArrowheads="1"/>
          </p:cNvPicPr>
          <p:nvPr/>
        </p:nvPicPr>
        <p:blipFill rotWithShape="1">
          <a:blip r:embed="rId6">
            <a:extLst>
              <a:ext uri="{28A0092B-C50C-407E-A947-70E740481C1C}">
                <a14:useLocalDpi xmlns:a14="http://schemas.microsoft.com/office/drawing/2010/main" val="0"/>
              </a:ext>
            </a:extLst>
          </a:blip>
          <a:srcRect l="12226" t="3571" r="7523" b="18831"/>
          <a:stretch/>
        </p:blipFill>
        <p:spPr bwMode="auto">
          <a:xfrm>
            <a:off x="6553200" y="1177664"/>
            <a:ext cx="2438401" cy="3311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111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5. What is the “one church?” </a:t>
            </a:r>
            <a:endParaRPr lang="en-US" dirty="0"/>
          </a:p>
        </p:txBody>
      </p:sp>
      <p:sp>
        <p:nvSpPr>
          <p:cNvPr id="3" name="Content Placeholder 2"/>
          <p:cNvSpPr>
            <a:spLocks noGrp="1"/>
          </p:cNvSpPr>
          <p:nvPr>
            <p:ph idx="1"/>
          </p:nvPr>
        </p:nvSpPr>
        <p:spPr>
          <a:xfrm>
            <a:off x="457200" y="1417638"/>
            <a:ext cx="8229600" cy="4708525"/>
          </a:xfrm>
        </p:spPr>
        <p:txBody>
          <a:bodyPr>
            <a:normAutofit fontScale="85000" lnSpcReduction="20000"/>
          </a:bodyPr>
          <a:lstStyle/>
          <a:p>
            <a:pPr marL="514350" indent="-514350">
              <a:buAutoNum type="alphaUcPeriod"/>
            </a:pPr>
            <a:r>
              <a:rPr lang="en-US" dirty="0" smtClean="0"/>
              <a:t>Acts </a:t>
            </a:r>
            <a:r>
              <a:rPr lang="en-US" dirty="0"/>
              <a:t>11:25-26 Church = Disciples = </a:t>
            </a:r>
            <a:r>
              <a:rPr lang="en-US" dirty="0" smtClean="0"/>
              <a:t>Christians</a:t>
            </a:r>
          </a:p>
          <a:p>
            <a:pPr marL="914400" lvl="1" indent="-514350"/>
            <a:r>
              <a:rPr lang="en-US" b="1" dirty="0" smtClean="0"/>
              <a:t>Church Universal.</a:t>
            </a:r>
            <a:r>
              <a:rPr lang="en-US" dirty="0"/>
              <a:t> </a:t>
            </a:r>
            <a:r>
              <a:rPr lang="en-US" dirty="0" smtClean="0"/>
              <a:t>Every </a:t>
            </a:r>
            <a:r>
              <a:rPr lang="en-US" dirty="0"/>
              <a:t>faithful disciple in the world - that is the one </a:t>
            </a:r>
            <a:r>
              <a:rPr lang="en-US" dirty="0" smtClean="0"/>
              <a:t>body.</a:t>
            </a:r>
          </a:p>
          <a:p>
            <a:pPr marL="914400" lvl="1" indent="-514350"/>
            <a:r>
              <a:rPr lang="en-US" dirty="0" smtClean="0"/>
              <a:t>At </a:t>
            </a:r>
            <a:r>
              <a:rPr lang="en-US" dirty="0"/>
              <a:t>this time, not all </a:t>
            </a:r>
            <a:r>
              <a:rPr lang="en-US" dirty="0" smtClean="0"/>
              <a:t>of those people </a:t>
            </a:r>
            <a:r>
              <a:rPr lang="en-US" b="1" dirty="0" smtClean="0"/>
              <a:t>(in the Church Universal)</a:t>
            </a:r>
            <a:r>
              <a:rPr lang="en-US" dirty="0" smtClean="0"/>
              <a:t> are in </a:t>
            </a:r>
            <a:r>
              <a:rPr lang="en-US" dirty="0"/>
              <a:t>the same fellowship</a:t>
            </a:r>
            <a:r>
              <a:rPr lang="en-US" dirty="0" smtClean="0"/>
              <a:t>.</a:t>
            </a:r>
          </a:p>
          <a:p>
            <a:pPr marL="514350" indent="-514350">
              <a:buAutoNum type="alphaUcPeriod"/>
            </a:pPr>
            <a:r>
              <a:rPr lang="en-US" dirty="0"/>
              <a:t>A local congregation is called the “visible church.” </a:t>
            </a:r>
            <a:endParaRPr lang="en-US" dirty="0" smtClean="0"/>
          </a:p>
          <a:p>
            <a:pPr marL="914400" lvl="1" indent="-514350"/>
            <a:r>
              <a:rPr lang="en-US" dirty="0" smtClean="0"/>
              <a:t>Local visible church is built </a:t>
            </a:r>
            <a:r>
              <a:rPr lang="en-US" dirty="0"/>
              <a:t>with only disciples.  </a:t>
            </a:r>
          </a:p>
          <a:p>
            <a:pPr marL="914400" lvl="1" indent="-514350"/>
            <a:r>
              <a:rPr lang="en-US" sz="3100" dirty="0" smtClean="0"/>
              <a:t>In </a:t>
            </a:r>
            <a:r>
              <a:rPr lang="en-US" sz="3100" dirty="0"/>
              <a:t>the first century, all the “visible churches” made up </a:t>
            </a:r>
            <a:r>
              <a:rPr lang="en-US" sz="3100" dirty="0" smtClean="0"/>
              <a:t>the </a:t>
            </a:r>
            <a:r>
              <a:rPr lang="en-US" sz="3100" dirty="0"/>
              <a:t>“church universal.” However, since so many “</a:t>
            </a:r>
            <a:r>
              <a:rPr lang="en-US" sz="3100" dirty="0" smtClean="0"/>
              <a:t>visible churches</a:t>
            </a:r>
            <a:r>
              <a:rPr lang="en-US" sz="3100" dirty="0"/>
              <a:t>” have departed from true doctrine </a:t>
            </a:r>
            <a:r>
              <a:rPr lang="en-US" sz="3100" dirty="0" smtClean="0"/>
              <a:t>and </a:t>
            </a:r>
            <a:r>
              <a:rPr lang="en-US" sz="3100" dirty="0"/>
              <a:t>because all sold-out baptized disciples are not in one fellowship, we should strive to be a member </a:t>
            </a:r>
            <a:r>
              <a:rPr lang="en-US" sz="3100" dirty="0" smtClean="0"/>
              <a:t>of </a:t>
            </a:r>
            <a:r>
              <a:rPr lang="en-US" sz="3100" dirty="0"/>
              <a:t>a local congregation. </a:t>
            </a:r>
            <a:endParaRPr lang="en-US" sz="11400" dirty="0"/>
          </a:p>
        </p:txBody>
      </p:sp>
    </p:spTree>
    <p:extLst>
      <p:ext uri="{BB962C8B-B14F-4D97-AF65-F5344CB8AC3E}">
        <p14:creationId xmlns:p14="http://schemas.microsoft.com/office/powerpoint/2010/main" val="3580803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C. </a:t>
            </a:r>
            <a:r>
              <a:rPr lang="en-US" sz="3600" dirty="0"/>
              <a:t>The Greek word for </a:t>
            </a:r>
            <a:r>
              <a:rPr lang="en-US" sz="3600" dirty="0" smtClean="0"/>
              <a:t>church &amp; </a:t>
            </a:r>
            <a:br>
              <a:rPr lang="en-US" sz="3600" dirty="0" smtClean="0"/>
            </a:br>
            <a:r>
              <a:rPr lang="en-US" sz="3600" b="1" dirty="0" smtClean="0"/>
              <a:t>D.</a:t>
            </a:r>
            <a:r>
              <a:rPr lang="en-US" sz="3600" dirty="0" smtClean="0"/>
              <a:t> Several Names for the church</a:t>
            </a:r>
            <a:endParaRPr lang="en-US" sz="3600" dirty="0"/>
          </a:p>
        </p:txBody>
      </p:sp>
      <p:sp>
        <p:nvSpPr>
          <p:cNvPr id="3" name="Content Placeholder 2"/>
          <p:cNvSpPr>
            <a:spLocks noGrp="1"/>
          </p:cNvSpPr>
          <p:nvPr>
            <p:ph idx="1"/>
          </p:nvPr>
        </p:nvSpPr>
        <p:spPr>
          <a:xfrm>
            <a:off x="304800" y="1448345"/>
            <a:ext cx="8534400" cy="5257800"/>
          </a:xfrm>
        </p:spPr>
        <p:txBody>
          <a:bodyPr>
            <a:normAutofit fontScale="77500" lnSpcReduction="20000"/>
          </a:bodyPr>
          <a:lstStyle/>
          <a:p>
            <a:pPr marL="0" indent="0">
              <a:buNone/>
            </a:pPr>
            <a:r>
              <a:rPr lang="en-US" b="1" dirty="0" smtClean="0"/>
              <a:t>C. </a:t>
            </a:r>
            <a:r>
              <a:rPr lang="en-US" b="1" dirty="0"/>
              <a:t>The Greek word for church is “</a:t>
            </a:r>
            <a:r>
              <a:rPr lang="en-US" b="1" dirty="0" err="1"/>
              <a:t>ekklesia</a:t>
            </a:r>
            <a:r>
              <a:rPr lang="en-US" b="1" dirty="0"/>
              <a:t>” which means “assembly” or “called </a:t>
            </a:r>
            <a:r>
              <a:rPr lang="en-US" b="1" dirty="0" smtClean="0"/>
              <a:t>out.”</a:t>
            </a:r>
            <a:r>
              <a:rPr lang="en-US" dirty="0" smtClean="0"/>
              <a:t> </a:t>
            </a:r>
          </a:p>
          <a:p>
            <a:r>
              <a:rPr lang="en-US" dirty="0" smtClean="0"/>
              <a:t>“</a:t>
            </a:r>
            <a:r>
              <a:rPr lang="en-US" dirty="0" err="1"/>
              <a:t>Ek</a:t>
            </a:r>
            <a:r>
              <a:rPr lang="en-US" dirty="0"/>
              <a:t>” meaning “out” </a:t>
            </a:r>
            <a:r>
              <a:rPr lang="en-US" dirty="0" smtClean="0"/>
              <a:t>and </a:t>
            </a:r>
            <a:r>
              <a:rPr lang="en-US" dirty="0"/>
              <a:t>“</a:t>
            </a:r>
            <a:r>
              <a:rPr lang="en-US" dirty="0" err="1"/>
              <a:t>kaleo</a:t>
            </a:r>
            <a:r>
              <a:rPr lang="en-US" dirty="0"/>
              <a:t>” meaning “to call</a:t>
            </a:r>
            <a:r>
              <a:rPr lang="en-US" dirty="0" smtClean="0"/>
              <a:t>.”</a:t>
            </a:r>
          </a:p>
          <a:p>
            <a:r>
              <a:rPr lang="en-US" dirty="0" smtClean="0"/>
              <a:t>To </a:t>
            </a:r>
            <a:r>
              <a:rPr lang="en-US" dirty="0"/>
              <a:t>be a disciple is to be “called out” from the world. Therefore, the </a:t>
            </a:r>
            <a:r>
              <a:rPr lang="en-US" dirty="0" smtClean="0"/>
              <a:t>church </a:t>
            </a:r>
            <a:r>
              <a:rPr lang="en-US" dirty="0"/>
              <a:t>in the Bible was the “assembly” of the “called out.” </a:t>
            </a:r>
            <a:endParaRPr lang="en-US" dirty="0" smtClean="0"/>
          </a:p>
          <a:p>
            <a:pPr marL="0" indent="0">
              <a:buNone/>
            </a:pPr>
            <a:endParaRPr lang="en-US" dirty="0" smtClean="0"/>
          </a:p>
          <a:p>
            <a:pPr marL="0" indent="0">
              <a:buNone/>
            </a:pPr>
            <a:r>
              <a:rPr lang="en-US" b="1" dirty="0" smtClean="0"/>
              <a:t>D. There </a:t>
            </a:r>
            <a:r>
              <a:rPr lang="en-US" b="1" dirty="0"/>
              <a:t>are several names in the Bible for God’s Church:</a:t>
            </a:r>
            <a:r>
              <a:rPr lang="en-US" dirty="0"/>
              <a:t> Disciples, Christians, Church of God, Church of Christ, The Way, Church of the Firstborn, Saints, etc… Since we are free to choose any name for </a:t>
            </a:r>
          </a:p>
          <a:p>
            <a:r>
              <a:rPr lang="en-US" dirty="0"/>
              <a:t>our fellowship, since our fellowship goes around the world, and because our churches are composed </a:t>
            </a:r>
          </a:p>
          <a:p>
            <a:r>
              <a:rPr lang="en-US" dirty="0"/>
              <a:t>of only sold-out disciples, we call ourselves the “International Christian Church.” </a:t>
            </a:r>
          </a:p>
        </p:txBody>
      </p:sp>
    </p:spTree>
    <p:extLst>
      <p:ext uri="{BB962C8B-B14F-4D97-AF65-F5344CB8AC3E}">
        <p14:creationId xmlns:p14="http://schemas.microsoft.com/office/powerpoint/2010/main" val="5154661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6. What distinguishes the International Christian Churches?</a:t>
            </a:r>
            <a:endParaRPr lang="en-US" dirty="0"/>
          </a:p>
        </p:txBody>
      </p:sp>
      <p:sp>
        <p:nvSpPr>
          <p:cNvPr id="3" name="Content Placeholder 2"/>
          <p:cNvSpPr>
            <a:spLocks noGrp="1"/>
          </p:cNvSpPr>
          <p:nvPr>
            <p:ph idx="1"/>
          </p:nvPr>
        </p:nvSpPr>
        <p:spPr>
          <a:xfrm>
            <a:off x="304800" y="1600200"/>
            <a:ext cx="8534400" cy="5029200"/>
          </a:xfrm>
        </p:spPr>
        <p:txBody>
          <a:bodyPr>
            <a:normAutofit fontScale="77500" lnSpcReduction="20000"/>
          </a:bodyPr>
          <a:lstStyle/>
          <a:p>
            <a:pPr marL="0" indent="0">
              <a:buNone/>
            </a:pPr>
            <a:r>
              <a:rPr lang="en-US" b="1" dirty="0" smtClean="0"/>
              <a:t>(</a:t>
            </a:r>
            <a:r>
              <a:rPr lang="en-US" b="1" dirty="0"/>
              <a:t>What separates or “divides” us from </a:t>
            </a:r>
            <a:r>
              <a:rPr lang="en-US" b="1" dirty="0" smtClean="0"/>
              <a:t>main </a:t>
            </a:r>
            <a:r>
              <a:rPr lang="en-US" b="1" dirty="0"/>
              <a:t>stream </a:t>
            </a:r>
            <a:r>
              <a:rPr lang="en-US" b="1" dirty="0" smtClean="0"/>
              <a:t>Christendom?) </a:t>
            </a:r>
          </a:p>
          <a:p>
            <a:pPr marL="0" indent="0">
              <a:buNone/>
            </a:pPr>
            <a:r>
              <a:rPr lang="en-US" b="1" dirty="0"/>
              <a:t>A. We believe God physically resurrected Jesus from the dead. </a:t>
            </a:r>
            <a:endParaRPr lang="en-US" dirty="0"/>
          </a:p>
          <a:p>
            <a:pPr marL="0" indent="0">
              <a:buNone/>
            </a:pPr>
            <a:r>
              <a:rPr lang="en-US" b="1" dirty="0"/>
              <a:t>B. We believe the Bible is inspired by God and is our sole authority. </a:t>
            </a:r>
            <a:r>
              <a:rPr lang="en-US" dirty="0"/>
              <a:t>Therefore, since we have not </a:t>
            </a:r>
            <a:r>
              <a:rPr lang="en-US" dirty="0" smtClean="0"/>
              <a:t>departed </a:t>
            </a:r>
            <a:r>
              <a:rPr lang="en-US" dirty="0"/>
              <a:t>(divided) from the truth, we consider ourselves non-denominational. </a:t>
            </a:r>
          </a:p>
          <a:p>
            <a:pPr marL="0" indent="0">
              <a:buNone/>
            </a:pPr>
            <a:r>
              <a:rPr lang="en-US" b="1" dirty="0"/>
              <a:t>C. We are a Bible Church, not simply a New Testament Church. 2 Timothy 3:14-17 </a:t>
            </a:r>
            <a:endParaRPr lang="en-US" dirty="0"/>
          </a:p>
          <a:p>
            <a:pPr marL="0" indent="0">
              <a:buNone/>
            </a:pPr>
            <a:r>
              <a:rPr lang="en-US" dirty="0"/>
              <a:t>The context of the word “Scripture” is referring to the Old Testament. We believe the Old Testament </a:t>
            </a:r>
            <a:r>
              <a:rPr lang="en-US" dirty="0" smtClean="0"/>
              <a:t>applies </a:t>
            </a:r>
            <a:r>
              <a:rPr lang="en-US" dirty="0"/>
              <a:t>to our lives – as much as the New Testament – except for the Mosaic Law and any teaching in </a:t>
            </a:r>
            <a:r>
              <a:rPr lang="en-US" dirty="0" smtClean="0"/>
              <a:t>the </a:t>
            </a:r>
            <a:r>
              <a:rPr lang="en-US" dirty="0"/>
              <a:t>New Testament that supersedes the Old Testament. (Example: grounds for </a:t>
            </a:r>
            <a:r>
              <a:rPr lang="en-US" dirty="0" smtClean="0"/>
              <a:t>divorce)</a:t>
            </a:r>
            <a:endParaRPr lang="en-US" dirty="0"/>
          </a:p>
        </p:txBody>
      </p:sp>
    </p:spTree>
    <p:extLst>
      <p:ext uri="{BB962C8B-B14F-4D97-AF65-F5344CB8AC3E}">
        <p14:creationId xmlns:p14="http://schemas.microsoft.com/office/powerpoint/2010/main" val="39775042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6. What distinguishes the International Christian Churches</a:t>
            </a:r>
            <a:r>
              <a:rPr lang="en-US" sz="3600" b="1" dirty="0" smtClean="0"/>
              <a:t>? (Continued)</a:t>
            </a:r>
            <a:endParaRPr lang="en-US" sz="3600"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pPr marL="0" indent="0">
              <a:buNone/>
            </a:pPr>
            <a:r>
              <a:rPr lang="en-US" b="1" dirty="0"/>
              <a:t>D. We believe – as in the book of Acts – the visible church should be composed of only </a:t>
            </a:r>
            <a:r>
              <a:rPr lang="en-US" b="1" dirty="0" smtClean="0"/>
              <a:t>sold-out </a:t>
            </a:r>
            <a:r>
              <a:rPr lang="en-US" b="1" dirty="0"/>
              <a:t>baptized disciples. </a:t>
            </a:r>
            <a:endParaRPr lang="en-US" dirty="0"/>
          </a:p>
          <a:p>
            <a:pPr marL="0" indent="0">
              <a:buNone/>
            </a:pPr>
            <a:r>
              <a:rPr lang="en-US" b="1" dirty="0"/>
              <a:t>E. “Be silent where the Bible speaks, and speak where the Bible is silent.” </a:t>
            </a:r>
            <a:r>
              <a:rPr lang="en-US" dirty="0"/>
              <a:t>In applying Scriptural </a:t>
            </a:r>
            <a:r>
              <a:rPr lang="en-US" dirty="0" smtClean="0"/>
              <a:t>principles </a:t>
            </a:r>
            <a:r>
              <a:rPr lang="en-US" dirty="0"/>
              <a:t>to build the visible church, we believe we must obey God’s Word, but where the Bible does </a:t>
            </a:r>
            <a:r>
              <a:rPr lang="en-US" dirty="0" smtClean="0"/>
              <a:t>not </a:t>
            </a:r>
            <a:r>
              <a:rPr lang="en-US" dirty="0"/>
              <a:t>prohibit a practice or name, we are free to use our God-given creativity. </a:t>
            </a:r>
            <a:r>
              <a:rPr lang="en-US" b="1" dirty="0"/>
              <a:t>Genesis 2:19 </a:t>
            </a:r>
            <a:r>
              <a:rPr lang="en-US" dirty="0"/>
              <a:t>(Examples: </a:t>
            </a:r>
            <a:r>
              <a:rPr lang="en-US" dirty="0" smtClean="0"/>
              <a:t>The </a:t>
            </a:r>
            <a:r>
              <a:rPr lang="en-US" dirty="0"/>
              <a:t>principles for “Bible Talks,” “Lead Evangelist</a:t>
            </a:r>
            <a:r>
              <a:rPr lang="en-US" dirty="0" smtClean="0"/>
              <a:t>,” “</a:t>
            </a:r>
            <a:r>
              <a:rPr lang="en-US" dirty="0"/>
              <a:t>Discipleship Partners” and “Regions” are in the </a:t>
            </a:r>
            <a:r>
              <a:rPr lang="en-US" dirty="0" smtClean="0"/>
              <a:t>Scriptures</a:t>
            </a:r>
            <a:r>
              <a:rPr lang="en-US" dirty="0"/>
              <a:t>, though these terms are not. However, nowhere are they prohibited. Also, instrumental </a:t>
            </a:r>
            <a:r>
              <a:rPr lang="en-US" dirty="0" smtClean="0"/>
              <a:t>music [Psalms!] and </a:t>
            </a:r>
            <a:r>
              <a:rPr lang="en-US" dirty="0"/>
              <a:t>paid Women’s Ministry Leaders are not prohibited in the Scriptures.) </a:t>
            </a:r>
          </a:p>
        </p:txBody>
      </p:sp>
    </p:spTree>
    <p:extLst>
      <p:ext uri="{BB962C8B-B14F-4D97-AF65-F5344CB8AC3E}">
        <p14:creationId xmlns:p14="http://schemas.microsoft.com/office/powerpoint/2010/main" val="27245034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6. What distinguishes the International Christian Churches? (Continued)</a:t>
            </a:r>
            <a:endParaRPr lang="en-US" sz="3600" dirty="0"/>
          </a:p>
        </p:txBody>
      </p:sp>
      <p:sp>
        <p:nvSpPr>
          <p:cNvPr id="3" name="Content Placeholder 2"/>
          <p:cNvSpPr>
            <a:spLocks noGrp="1"/>
          </p:cNvSpPr>
          <p:nvPr>
            <p:ph idx="1"/>
          </p:nvPr>
        </p:nvSpPr>
        <p:spPr>
          <a:xfrm>
            <a:off x="457200" y="1600200"/>
            <a:ext cx="8229600" cy="5029200"/>
          </a:xfrm>
        </p:spPr>
        <p:txBody>
          <a:bodyPr>
            <a:normAutofit fontScale="70000" lnSpcReduction="20000"/>
          </a:bodyPr>
          <a:lstStyle/>
          <a:p>
            <a:pPr marL="0" indent="0">
              <a:buNone/>
            </a:pPr>
            <a:r>
              <a:rPr lang="en-US" b="1" dirty="0"/>
              <a:t>F. We believe in a Central Leadership. </a:t>
            </a:r>
            <a:r>
              <a:rPr lang="en-US" dirty="0"/>
              <a:t>Throughout God’s Word, when His people were unified, there </a:t>
            </a:r>
            <a:r>
              <a:rPr lang="en-US" dirty="0" smtClean="0"/>
              <a:t>was </a:t>
            </a:r>
            <a:r>
              <a:rPr lang="en-US" dirty="0"/>
              <a:t>a strong central leadership and godly central leader. (Examples: Moses, Joshua, David and of </a:t>
            </a:r>
            <a:r>
              <a:rPr lang="en-US" dirty="0" smtClean="0"/>
              <a:t>course </a:t>
            </a:r>
            <a:r>
              <a:rPr lang="en-US" dirty="0"/>
              <a:t>Jesus and the Apostles) </a:t>
            </a:r>
            <a:endParaRPr lang="en-US" dirty="0" smtClean="0"/>
          </a:p>
          <a:p>
            <a:pPr marL="0" indent="0">
              <a:buNone/>
            </a:pPr>
            <a:r>
              <a:rPr lang="en-US" b="1" dirty="0" smtClean="0"/>
              <a:t>1 </a:t>
            </a:r>
            <a:r>
              <a:rPr lang="en-US" b="1" dirty="0"/>
              <a:t>Corinthians 4:15-17 </a:t>
            </a:r>
            <a:r>
              <a:rPr lang="en-US" dirty="0"/>
              <a:t>and </a:t>
            </a:r>
            <a:r>
              <a:rPr lang="en-US" b="1" dirty="0"/>
              <a:t>Titus 1:5 </a:t>
            </a:r>
            <a:r>
              <a:rPr lang="en-US" dirty="0" smtClean="0"/>
              <a:t>teach that local </a:t>
            </a:r>
            <a:r>
              <a:rPr lang="en-US" dirty="0"/>
              <a:t>congregations </a:t>
            </a:r>
            <a:r>
              <a:rPr lang="en-US" dirty="0" smtClean="0"/>
              <a:t>had </a:t>
            </a:r>
            <a:r>
              <a:rPr lang="en-US" dirty="0"/>
              <a:t>an overseeing evangelist, who unified the disciples “everywhere in every church.” In the first </a:t>
            </a:r>
            <a:r>
              <a:rPr lang="en-US" dirty="0" smtClean="0"/>
              <a:t>century</a:t>
            </a:r>
            <a:r>
              <a:rPr lang="en-US" dirty="0"/>
              <a:t>, congregations were a collective movement – not autonomous, not self-governing</a:t>
            </a:r>
            <a:r>
              <a:rPr lang="en-US" dirty="0" smtClean="0"/>
              <a:t>.</a:t>
            </a:r>
          </a:p>
          <a:p>
            <a:pPr lvl="0"/>
            <a:r>
              <a:rPr lang="en-US" dirty="0"/>
              <a:t>Very bold.  Imitate me and all your problems will go away.  Because I am following Christ.  I can't come.  Sending timothy, because he imitates me.</a:t>
            </a:r>
          </a:p>
          <a:p>
            <a:pPr lvl="0"/>
            <a:r>
              <a:rPr lang="en-US" dirty="0"/>
              <a:t>One of leadership's primary purpose, unify.</a:t>
            </a:r>
          </a:p>
          <a:p>
            <a:pPr lvl="0"/>
            <a:r>
              <a:rPr lang="en-US" dirty="0"/>
              <a:t>People get married, God says, one of you are to be leader.  It's supposed to be the man.  If everyone did what they want to do...autonomous, self-governing</a:t>
            </a:r>
            <a:r>
              <a:rPr lang="en-US" dirty="0" smtClean="0"/>
              <a:t>...imagine what family life would be like?</a:t>
            </a:r>
            <a:endParaRPr lang="en-US" dirty="0"/>
          </a:p>
          <a:p>
            <a:pPr lvl="0"/>
            <a:r>
              <a:rPr lang="en-US" dirty="0"/>
              <a:t>Leadership, unity, fellowship, every church, every where</a:t>
            </a:r>
            <a:r>
              <a:rPr lang="en-US" dirty="0" smtClean="0"/>
              <a:t>. </a:t>
            </a:r>
            <a:endParaRPr lang="en-US" dirty="0"/>
          </a:p>
        </p:txBody>
      </p:sp>
    </p:spTree>
    <p:extLst>
      <p:ext uri="{BB962C8B-B14F-4D97-AF65-F5344CB8AC3E}">
        <p14:creationId xmlns:p14="http://schemas.microsoft.com/office/powerpoint/2010/main" val="2869195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Missions EVENTS</a:t>
            </a:r>
            <a:endParaRPr lang="en-US" dirty="0"/>
          </a:p>
        </p:txBody>
      </p:sp>
      <p:sp>
        <p:nvSpPr>
          <p:cNvPr id="3" name="Content Placeholder 2"/>
          <p:cNvSpPr>
            <a:spLocks noGrp="1"/>
          </p:cNvSpPr>
          <p:nvPr>
            <p:ph idx="1"/>
          </p:nvPr>
        </p:nvSpPr>
        <p:spPr>
          <a:xfrm>
            <a:off x="457200" y="1219200"/>
            <a:ext cx="8229600" cy="4906963"/>
          </a:xfrm>
        </p:spPr>
        <p:txBody>
          <a:bodyPr>
            <a:normAutofit fontScale="92500" lnSpcReduction="10000"/>
          </a:bodyPr>
          <a:lstStyle/>
          <a:p>
            <a:pPr marL="0" indent="0">
              <a:buNone/>
            </a:pPr>
            <a:r>
              <a:rPr lang="en-US" b="1" dirty="0" smtClean="0"/>
              <a:t>SEPTEMBER</a:t>
            </a:r>
          </a:p>
          <a:p>
            <a:r>
              <a:rPr lang="en-US" b="1" dirty="0"/>
              <a:t>Saturday 9/27 </a:t>
            </a:r>
            <a:r>
              <a:rPr lang="en-US" b="1" dirty="0" smtClean="0"/>
              <a:t>8:30A:</a:t>
            </a:r>
            <a:r>
              <a:rPr lang="en-US" dirty="0" smtClean="0"/>
              <a:t> Congregational Tagging! </a:t>
            </a:r>
          </a:p>
          <a:p>
            <a:r>
              <a:rPr lang="en-US" b="1" dirty="0" smtClean="0"/>
              <a:t>Recycling for Missions</a:t>
            </a:r>
          </a:p>
          <a:p>
            <a:pPr lvl="1"/>
            <a:r>
              <a:rPr lang="en-US" dirty="0" smtClean="0"/>
              <a:t>Bring Aluminum Cans and Plastic Bottles to Sunday.</a:t>
            </a:r>
          </a:p>
          <a:p>
            <a:pPr marL="57150" indent="0">
              <a:buNone/>
            </a:pPr>
            <a:r>
              <a:rPr lang="en-US" b="1" dirty="0" smtClean="0"/>
              <a:t>NOVEMBER</a:t>
            </a:r>
          </a:p>
          <a:p>
            <a:pPr marL="514350" indent="-457200"/>
            <a:r>
              <a:rPr lang="en-US" dirty="0" smtClean="0"/>
              <a:t>Sunday the 2</a:t>
            </a:r>
            <a:r>
              <a:rPr lang="en-US" baseline="30000" dirty="0" smtClean="0"/>
              <a:t>nd</a:t>
            </a:r>
            <a:r>
              <a:rPr lang="en-US" dirty="0" smtClean="0"/>
              <a:t> – Evening Fashion Show!</a:t>
            </a:r>
          </a:p>
          <a:p>
            <a:pPr marL="514350" indent="-457200"/>
            <a:r>
              <a:rPr lang="en-US" dirty="0" smtClean="0"/>
              <a:t>Saturday November 8</a:t>
            </a:r>
            <a:r>
              <a:rPr lang="en-US" baseline="30000" dirty="0" smtClean="0"/>
              <a:t>th</a:t>
            </a:r>
            <a:r>
              <a:rPr lang="en-US" dirty="0" smtClean="0"/>
              <a:t> – Trash-A-Thon</a:t>
            </a:r>
          </a:p>
          <a:p>
            <a:pPr marL="914400" lvl="1" indent="-457200"/>
            <a:r>
              <a:rPr lang="en-US" dirty="0" smtClean="0"/>
              <a:t>8:30AM – 12:30PM: Cleanup (Locale by house churches)</a:t>
            </a:r>
          </a:p>
          <a:p>
            <a:pPr marL="914400" lvl="1" indent="-457200"/>
            <a:r>
              <a:rPr lang="en-US" dirty="0" smtClean="0"/>
              <a:t>12:30P – 2:30P Lunch/Celebration!</a:t>
            </a:r>
          </a:p>
          <a:p>
            <a:pPr marL="57150" indent="0">
              <a:buNone/>
            </a:pPr>
            <a:endParaRPr lang="en-US" dirty="0" smtClean="0"/>
          </a:p>
          <a:p>
            <a:endParaRPr lang="en-US" dirty="0" smtClean="0"/>
          </a:p>
        </p:txBody>
      </p:sp>
    </p:spTree>
    <p:extLst>
      <p:ext uri="{BB962C8B-B14F-4D97-AF65-F5344CB8AC3E}">
        <p14:creationId xmlns:p14="http://schemas.microsoft.com/office/powerpoint/2010/main" val="30057951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6. What distinguishes the International Christian Churches? (Continued)</a:t>
            </a:r>
            <a:endParaRPr lang="en-US" sz="3600" dirty="0"/>
          </a:p>
        </p:txBody>
      </p:sp>
      <p:sp>
        <p:nvSpPr>
          <p:cNvPr id="3" name="Content Placeholder 2"/>
          <p:cNvSpPr>
            <a:spLocks noGrp="1"/>
          </p:cNvSpPr>
          <p:nvPr>
            <p:ph idx="1"/>
          </p:nvPr>
        </p:nvSpPr>
        <p:spPr/>
        <p:txBody>
          <a:bodyPr>
            <a:normAutofit lnSpcReduction="10000"/>
          </a:bodyPr>
          <a:lstStyle/>
          <a:p>
            <a:pPr marL="0" indent="0">
              <a:buNone/>
            </a:pPr>
            <a:r>
              <a:rPr lang="en-US" b="1" dirty="0"/>
              <a:t>G. Matthew 28:19-20 Our vision – the evangelization of all nations in this generation </a:t>
            </a:r>
            <a:r>
              <a:rPr lang="en-US" dirty="0"/>
              <a:t>– will be </a:t>
            </a:r>
            <a:r>
              <a:rPr lang="en-US" dirty="0" smtClean="0"/>
              <a:t>accomplished </a:t>
            </a:r>
            <a:r>
              <a:rPr lang="en-US" dirty="0"/>
              <a:t>through every disciple making disciples and every disciple having discipling </a:t>
            </a:r>
            <a:r>
              <a:rPr lang="en-US" dirty="0" smtClean="0"/>
              <a:t>relationships</a:t>
            </a:r>
            <a:r>
              <a:rPr lang="en-US" dirty="0"/>
              <a:t>. </a:t>
            </a:r>
            <a:endParaRPr lang="en-US" dirty="0" smtClean="0"/>
          </a:p>
          <a:p>
            <a:pPr lvl="0"/>
            <a:r>
              <a:rPr lang="en-US" dirty="0"/>
              <a:t>Jesus is the savior of the world.  Does God want to overlook a part of the world?</a:t>
            </a:r>
          </a:p>
          <a:p>
            <a:pPr lvl="0"/>
            <a:r>
              <a:rPr lang="en-US" dirty="0"/>
              <a:t>Command to go to all nations.  The mission of God's church</a:t>
            </a:r>
            <a:r>
              <a:rPr lang="en-US" dirty="0" smtClean="0"/>
              <a:t>.</a:t>
            </a:r>
            <a:endParaRPr lang="en-US" dirty="0"/>
          </a:p>
        </p:txBody>
      </p:sp>
    </p:spTree>
    <p:extLst>
      <p:ext uri="{BB962C8B-B14F-4D97-AF65-F5344CB8AC3E}">
        <p14:creationId xmlns:p14="http://schemas.microsoft.com/office/powerpoint/2010/main" val="1434196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7. 1 Corinthians 12:14-27 </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10000"/>
          </a:bodyPr>
          <a:lstStyle/>
          <a:p>
            <a:pPr marL="514350" indent="-514350">
              <a:buAutoNum type="alphaUcPeriod"/>
            </a:pPr>
            <a:r>
              <a:rPr lang="en-US" dirty="0" smtClean="0"/>
              <a:t>We </a:t>
            </a:r>
            <a:r>
              <a:rPr lang="en-US" dirty="0"/>
              <a:t>need the body. The body needs us. (v. </a:t>
            </a:r>
            <a:r>
              <a:rPr lang="en-US" dirty="0" smtClean="0"/>
              <a:t>14-20)</a:t>
            </a:r>
          </a:p>
          <a:p>
            <a:pPr lvl="0"/>
            <a:r>
              <a:rPr lang="en-US" dirty="0"/>
              <a:t>If we are all visionary...eyeballs...sticky stuff...rolling around the fellowship.</a:t>
            </a:r>
          </a:p>
          <a:p>
            <a:pPr lvl="0"/>
            <a:r>
              <a:rPr lang="en-US" dirty="0"/>
              <a:t>Some of us are hands.  Arms.  Muscles.</a:t>
            </a:r>
          </a:p>
          <a:p>
            <a:pPr lvl="0"/>
            <a:r>
              <a:rPr lang="en-US" dirty="0"/>
              <a:t>Some of us are the feet.  Fired up about every bodies difference.</a:t>
            </a:r>
          </a:p>
          <a:p>
            <a:pPr lvl="0"/>
            <a:r>
              <a:rPr lang="en-US" dirty="0"/>
              <a:t>So many differences...all united...why?  Jesus Christ is the most important thing in all our life</a:t>
            </a:r>
            <a:r>
              <a:rPr lang="en-US" dirty="0" smtClean="0"/>
              <a:t>! </a:t>
            </a:r>
            <a:endParaRPr lang="en-US" dirty="0"/>
          </a:p>
          <a:p>
            <a:pPr marL="0" indent="0">
              <a:buNone/>
            </a:pPr>
            <a:r>
              <a:rPr lang="en-US" b="1" dirty="0"/>
              <a:t>B. </a:t>
            </a:r>
            <a:r>
              <a:rPr lang="en-US" dirty="0"/>
              <a:t>Be involved on a relationship level in the church. (v. </a:t>
            </a:r>
            <a:r>
              <a:rPr lang="en-US" dirty="0" smtClean="0"/>
              <a:t>26) </a:t>
            </a:r>
          </a:p>
          <a:p>
            <a:pPr lvl="0"/>
            <a:r>
              <a:rPr lang="en-US" dirty="0"/>
              <a:t>Cut my foot with </a:t>
            </a:r>
            <a:r>
              <a:rPr lang="en-US" dirty="0" smtClean="0"/>
              <a:t>Machete – whole body responded!</a:t>
            </a:r>
            <a:endParaRPr lang="en-US" dirty="0"/>
          </a:p>
          <a:p>
            <a:pPr lvl="0"/>
            <a:r>
              <a:rPr lang="en-US" dirty="0"/>
              <a:t>How we need to be with one another!</a:t>
            </a:r>
          </a:p>
          <a:p>
            <a:pPr marL="0" indent="0">
              <a:buNone/>
            </a:pPr>
            <a:endParaRPr lang="en-US" dirty="0"/>
          </a:p>
        </p:txBody>
      </p:sp>
    </p:spTree>
    <p:extLst>
      <p:ext uri="{BB962C8B-B14F-4D97-AF65-F5344CB8AC3E}">
        <p14:creationId xmlns:p14="http://schemas.microsoft.com/office/powerpoint/2010/main" val="30068939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8. Hebrews 10:23-25 </a:t>
            </a:r>
            <a:endParaRPr lang="en-US" dirty="0"/>
          </a:p>
        </p:txBody>
      </p:sp>
      <p:sp>
        <p:nvSpPr>
          <p:cNvPr id="3" name="Content Placeholder 2"/>
          <p:cNvSpPr>
            <a:spLocks noGrp="1"/>
          </p:cNvSpPr>
          <p:nvPr>
            <p:ph idx="1"/>
          </p:nvPr>
        </p:nvSpPr>
        <p:spPr>
          <a:xfrm>
            <a:off x="457200" y="1219200"/>
            <a:ext cx="8229600" cy="5410200"/>
          </a:xfrm>
        </p:spPr>
        <p:txBody>
          <a:bodyPr>
            <a:normAutofit fontScale="77500" lnSpcReduction="20000"/>
          </a:bodyPr>
          <a:lstStyle/>
          <a:p>
            <a:pPr marL="514350" indent="-514350">
              <a:buAutoNum type="alphaUcPeriod"/>
            </a:pPr>
            <a:r>
              <a:rPr lang="en-US" b="1" dirty="0" smtClean="0"/>
              <a:t>Do </a:t>
            </a:r>
            <a:r>
              <a:rPr lang="en-US" b="1" dirty="0"/>
              <a:t>not miss church. </a:t>
            </a:r>
            <a:endParaRPr lang="en-US" b="1" dirty="0" smtClean="0"/>
          </a:p>
          <a:p>
            <a:pPr marL="914400" lvl="1" indent="-514350"/>
            <a:r>
              <a:rPr lang="en-US" dirty="0"/>
              <a:t>The bible says quite clearly...as some are in the habit of doing</a:t>
            </a:r>
            <a:r>
              <a:rPr lang="en-US" dirty="0" smtClean="0"/>
              <a:t>.  Why come?</a:t>
            </a:r>
            <a:endParaRPr lang="en-US" dirty="0"/>
          </a:p>
          <a:p>
            <a:pPr marL="0" indent="0">
              <a:buNone/>
            </a:pPr>
            <a:r>
              <a:rPr lang="en-US" b="1" dirty="0" smtClean="0"/>
              <a:t>B. </a:t>
            </a:r>
            <a:r>
              <a:rPr lang="en-US" dirty="0"/>
              <a:t>The fellowship helps us to be unswerving in our commitment. (v. 23</a:t>
            </a:r>
            <a:r>
              <a:rPr lang="en-US" dirty="0" smtClean="0"/>
              <a:t>)</a:t>
            </a:r>
          </a:p>
          <a:p>
            <a:pPr lvl="1"/>
            <a:r>
              <a:rPr lang="en-US" dirty="0"/>
              <a:t>Ever driven with someone who </a:t>
            </a:r>
            <a:r>
              <a:rPr lang="en-US" dirty="0" smtClean="0"/>
              <a:t>swerves?</a:t>
            </a:r>
            <a:endParaRPr lang="en-US" dirty="0"/>
          </a:p>
          <a:p>
            <a:pPr marL="0" indent="0">
              <a:buNone/>
            </a:pPr>
            <a:r>
              <a:rPr lang="en-US" b="1" dirty="0" smtClean="0"/>
              <a:t>C</a:t>
            </a:r>
            <a:r>
              <a:rPr lang="en-US" b="1" dirty="0"/>
              <a:t>. </a:t>
            </a:r>
            <a:r>
              <a:rPr lang="en-US" dirty="0"/>
              <a:t>Another purpose of fellowship is to encourage each other so we will remain faithful. </a:t>
            </a:r>
            <a:r>
              <a:rPr lang="en-US" dirty="0" smtClean="0"/>
              <a:t>(</a:t>
            </a:r>
            <a:r>
              <a:rPr lang="en-US" dirty="0"/>
              <a:t>v. 24) </a:t>
            </a:r>
            <a:endParaRPr lang="en-US" dirty="0" smtClean="0"/>
          </a:p>
          <a:p>
            <a:pPr lvl="1"/>
            <a:r>
              <a:rPr lang="en-US" dirty="0"/>
              <a:t>Don't need the church, don't need all that </a:t>
            </a:r>
            <a:r>
              <a:rPr lang="en-US" dirty="0" smtClean="0"/>
              <a:t>encouragement!?  </a:t>
            </a:r>
          </a:p>
          <a:p>
            <a:pPr lvl="1"/>
            <a:r>
              <a:rPr lang="en-US" dirty="0" smtClean="0"/>
              <a:t>The </a:t>
            </a:r>
            <a:r>
              <a:rPr lang="en-US" dirty="0"/>
              <a:t>reason we come is not all about us.  A lot of times we need it.  </a:t>
            </a:r>
            <a:r>
              <a:rPr lang="en-US" dirty="0" smtClean="0"/>
              <a:t>Sometimes we GIVE it. </a:t>
            </a:r>
          </a:p>
          <a:p>
            <a:pPr lvl="1"/>
            <a:r>
              <a:rPr lang="en-US" dirty="0" smtClean="0"/>
              <a:t>Bottom </a:t>
            </a:r>
            <a:r>
              <a:rPr lang="en-US" dirty="0"/>
              <a:t>line, we are there </a:t>
            </a:r>
          </a:p>
          <a:p>
            <a:pPr marL="0" indent="0">
              <a:buNone/>
            </a:pPr>
            <a:r>
              <a:rPr lang="en-US" b="1" dirty="0"/>
              <a:t>D. </a:t>
            </a:r>
            <a:r>
              <a:rPr lang="en-US" dirty="0"/>
              <a:t>Must come to all meetings of the body: Sunday and Midweek Services, Bible Talks, </a:t>
            </a:r>
            <a:r>
              <a:rPr lang="en-US" dirty="0" smtClean="0"/>
              <a:t>special devotionals</a:t>
            </a:r>
            <a:r>
              <a:rPr lang="en-US" dirty="0"/>
              <a:t>, Jubilees, retreats, etc… Begin </a:t>
            </a:r>
            <a:r>
              <a:rPr lang="en-US" dirty="0" smtClean="0"/>
              <a:t>to rearrange </a:t>
            </a:r>
            <a:r>
              <a:rPr lang="en-US" dirty="0"/>
              <a:t>schedule to come to all the meetings of </a:t>
            </a:r>
            <a:r>
              <a:rPr lang="en-US" dirty="0" smtClean="0"/>
              <a:t>the </a:t>
            </a:r>
            <a:r>
              <a:rPr lang="en-US" dirty="0"/>
              <a:t>body. </a:t>
            </a:r>
          </a:p>
        </p:txBody>
      </p:sp>
    </p:spTree>
    <p:extLst>
      <p:ext uri="{BB962C8B-B14F-4D97-AF65-F5344CB8AC3E}">
        <p14:creationId xmlns:p14="http://schemas.microsoft.com/office/powerpoint/2010/main" val="32247591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9. Contribution </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pPr marL="514350" indent="-514350">
              <a:buAutoNum type="alphaUcPeriod"/>
            </a:pPr>
            <a:r>
              <a:rPr lang="en-US" b="1" dirty="0" smtClean="0"/>
              <a:t>Malachi </a:t>
            </a:r>
            <a:r>
              <a:rPr lang="en-US" b="1" dirty="0"/>
              <a:t>3:6-12 </a:t>
            </a:r>
            <a:r>
              <a:rPr lang="en-US" dirty="0"/>
              <a:t>Do not rob God in your tithes and offerings. Tithing is the guideline of our sacrifice </a:t>
            </a:r>
            <a:r>
              <a:rPr lang="en-US" dirty="0" smtClean="0"/>
              <a:t>on </a:t>
            </a:r>
            <a:r>
              <a:rPr lang="en-US" dirty="0"/>
              <a:t>Sundays to meet the ministry needs. Benevolent offerings are given at Midweek Services. </a:t>
            </a:r>
            <a:endParaRPr lang="en-US" dirty="0" smtClean="0"/>
          </a:p>
          <a:p>
            <a:pPr lvl="1"/>
            <a:r>
              <a:rPr lang="en-US" dirty="0"/>
              <a:t>Many disciples are trying to find God's church.</a:t>
            </a:r>
          </a:p>
          <a:p>
            <a:pPr lvl="1"/>
            <a:r>
              <a:rPr lang="en-US" dirty="0"/>
              <a:t>This is what he is talking about.  Return to me, and I will return to you.</a:t>
            </a:r>
          </a:p>
          <a:p>
            <a:pPr lvl="1"/>
            <a:r>
              <a:rPr lang="en-US" dirty="0"/>
              <a:t>You have been robbing </a:t>
            </a:r>
            <a:r>
              <a:rPr lang="en-US" dirty="0" smtClean="0"/>
              <a:t>me.  Tithes </a:t>
            </a:r>
            <a:r>
              <a:rPr lang="en-US" dirty="0"/>
              <a:t>and offerings.</a:t>
            </a:r>
          </a:p>
          <a:p>
            <a:pPr lvl="1"/>
            <a:r>
              <a:rPr lang="en-US" dirty="0"/>
              <a:t>In the congregation - in the OT, it was a command to tithe.  In the NT, no direct command to tithe</a:t>
            </a:r>
            <a:r>
              <a:rPr lang="en-US" dirty="0" smtClean="0"/>
              <a:t>.</a:t>
            </a:r>
          </a:p>
          <a:p>
            <a:pPr lvl="1"/>
            <a:r>
              <a:rPr lang="en-US" dirty="0"/>
              <a:t>On your tithe, envelopes, have more integrity, to give </a:t>
            </a:r>
            <a:r>
              <a:rPr lang="en-US" dirty="0" smtClean="0"/>
              <a:t>consistently!</a:t>
            </a:r>
            <a:endParaRPr lang="en-US" dirty="0"/>
          </a:p>
        </p:txBody>
      </p:sp>
    </p:spTree>
    <p:extLst>
      <p:ext uri="{BB962C8B-B14F-4D97-AF65-F5344CB8AC3E}">
        <p14:creationId xmlns:p14="http://schemas.microsoft.com/office/powerpoint/2010/main" val="25237904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9. Contribution </a:t>
            </a:r>
            <a:r>
              <a:rPr lang="en-US" b="1" dirty="0" smtClean="0"/>
              <a:t>(Continued)</a:t>
            </a:r>
            <a:endParaRPr lang="en-US" dirty="0"/>
          </a:p>
        </p:txBody>
      </p:sp>
      <p:sp>
        <p:nvSpPr>
          <p:cNvPr id="3" name="Content Placeholder 2"/>
          <p:cNvSpPr>
            <a:spLocks noGrp="1"/>
          </p:cNvSpPr>
          <p:nvPr>
            <p:ph idx="1"/>
          </p:nvPr>
        </p:nvSpPr>
        <p:spPr>
          <a:xfrm>
            <a:off x="457200" y="1600200"/>
            <a:ext cx="8229600" cy="4648200"/>
          </a:xfrm>
        </p:spPr>
        <p:txBody>
          <a:bodyPr>
            <a:normAutofit fontScale="92500" lnSpcReduction="20000"/>
          </a:bodyPr>
          <a:lstStyle/>
          <a:p>
            <a:pPr marL="0" indent="0">
              <a:buNone/>
            </a:pPr>
            <a:r>
              <a:rPr lang="en-US" b="1" dirty="0"/>
              <a:t>B. 2 Corinthians 9:6-8 </a:t>
            </a:r>
            <a:r>
              <a:rPr lang="en-US" dirty="0"/>
              <a:t>Giving should be from a “cheerful” heart – not under compulsion. </a:t>
            </a:r>
          </a:p>
          <a:p>
            <a:pPr marL="0" indent="0">
              <a:buNone/>
            </a:pPr>
            <a:r>
              <a:rPr lang="en-US" b="1" dirty="0"/>
              <a:t>C. </a:t>
            </a:r>
            <a:r>
              <a:rPr lang="en-US" dirty="0"/>
              <a:t>God blesses you when you sacrifice. </a:t>
            </a:r>
            <a:endParaRPr lang="en-US" dirty="0" smtClean="0"/>
          </a:p>
          <a:p>
            <a:pPr lvl="0"/>
            <a:r>
              <a:rPr lang="en-US" dirty="0"/>
              <a:t>Cheerful - "hilarious" givers.  Major pain.  God wants us to give generously.</a:t>
            </a:r>
          </a:p>
          <a:p>
            <a:pPr lvl="0"/>
            <a:r>
              <a:rPr lang="en-US" dirty="0"/>
              <a:t>Why?  We believe we are building his temple, his church, the family of God, God is going to spread this new movement, all around the nations in this generation...</a:t>
            </a:r>
          </a:p>
          <a:p>
            <a:pPr lvl="0"/>
            <a:r>
              <a:rPr lang="en-US" dirty="0"/>
              <a:t>We are privileged and honored to be a part of God's movement in this generation!</a:t>
            </a:r>
          </a:p>
          <a:p>
            <a:pPr marL="0" indent="0">
              <a:buNone/>
            </a:pPr>
            <a:endParaRPr lang="en-US" dirty="0"/>
          </a:p>
          <a:p>
            <a:endParaRPr lang="en-US" dirty="0"/>
          </a:p>
        </p:txBody>
      </p:sp>
    </p:spTree>
    <p:extLst>
      <p:ext uri="{BB962C8B-B14F-4D97-AF65-F5344CB8AC3E}">
        <p14:creationId xmlns:p14="http://schemas.microsoft.com/office/powerpoint/2010/main" val="4138420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CAICC SINGLES RETREAT: </a:t>
            </a:r>
            <a:r>
              <a:rPr lang="en-US" sz="3600" dirty="0" smtClean="0"/>
              <a:t/>
            </a:r>
            <a:br>
              <a:rPr lang="en-US" sz="3600" dirty="0" smtClean="0"/>
            </a:br>
            <a:r>
              <a:rPr lang="en-US" sz="3600" dirty="0" smtClean="0"/>
              <a:t>Sat Oct 4</a:t>
            </a:r>
            <a:r>
              <a:rPr lang="en-US" sz="3600" baseline="30000" dirty="0" smtClean="0"/>
              <a:t>th</a:t>
            </a:r>
            <a:r>
              <a:rPr lang="en-US" sz="3600" dirty="0" smtClean="0"/>
              <a:t> – Sun Oct 5</a:t>
            </a:r>
            <a:r>
              <a:rPr lang="en-US" sz="3600" baseline="30000" dirty="0" smtClean="0"/>
              <a:t>th</a:t>
            </a:r>
            <a:r>
              <a:rPr lang="en-US" sz="3600" dirty="0" smtClean="0"/>
              <a:t> </a:t>
            </a:r>
            <a:endParaRPr lang="en-US" sz="3600" dirty="0"/>
          </a:p>
        </p:txBody>
      </p:sp>
      <p:sp>
        <p:nvSpPr>
          <p:cNvPr id="3" name="Content Placeholder 2"/>
          <p:cNvSpPr>
            <a:spLocks noGrp="1"/>
          </p:cNvSpPr>
          <p:nvPr>
            <p:ph idx="1"/>
          </p:nvPr>
        </p:nvSpPr>
        <p:spPr>
          <a:xfrm>
            <a:off x="482221" y="3352800"/>
            <a:ext cx="8229600" cy="5059363"/>
          </a:xfrm>
        </p:spPr>
        <p:txBody>
          <a:bodyPr/>
          <a:lstStyle/>
          <a:p>
            <a:r>
              <a:rPr lang="en-US" dirty="0" smtClean="0"/>
              <a:t>Please book your hotel room BEFORE this coming Wednesday the 24</a:t>
            </a:r>
            <a:r>
              <a:rPr lang="en-US" baseline="30000" dirty="0" smtClean="0"/>
              <a:t>th</a:t>
            </a:r>
            <a:r>
              <a:rPr lang="en-US" dirty="0" smtClean="0"/>
              <a:t>!  </a:t>
            </a:r>
          </a:p>
          <a:p>
            <a:pPr lvl="1"/>
            <a:r>
              <a:rPr lang="en-US" dirty="0" smtClean="0"/>
              <a:t>After that, the special room rate opportunity will have passed!</a:t>
            </a:r>
          </a:p>
          <a:p>
            <a:pPr lvl="1"/>
            <a:r>
              <a:rPr lang="en-US" dirty="0" smtClean="0"/>
              <a:t>CALL the HOTEL (760 – 341 – 2211)</a:t>
            </a:r>
          </a:p>
          <a:p>
            <a:r>
              <a:rPr lang="en-US" dirty="0" smtClean="0"/>
              <a:t>Registration for the event is only 10$</a:t>
            </a:r>
            <a:endParaRPr lang="en-US" dirty="0"/>
          </a:p>
        </p:txBody>
      </p:sp>
      <p:pic>
        <p:nvPicPr>
          <p:cNvPr id="1026" name="Picture 2" descr="http://www.caicc.net/wp-content/uploads/2014/08/Soar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20" y="1480342"/>
            <a:ext cx="7992189" cy="1872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431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Sunday October 12th </a:t>
            </a:r>
            <a:br>
              <a:rPr lang="en-US" b="1" dirty="0" smtClean="0"/>
            </a:br>
            <a:r>
              <a:rPr lang="en-US" sz="3600" dirty="0" smtClean="0"/>
              <a:t>Bring Your Neighbor Day – Crazy Hat Sunday</a:t>
            </a:r>
            <a:endParaRPr lang="en-US" sz="3600"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0" y="1525005"/>
            <a:ext cx="7391400" cy="495199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Miraculous Gifts of The Holy Spirit</a:t>
            </a:r>
            <a:br>
              <a:rPr lang="en-US" dirty="0" smtClean="0"/>
            </a:br>
            <a:r>
              <a:rPr lang="en-US" dirty="0" smtClean="0"/>
              <a:t>QUIZ</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pPr marL="514350" indent="-514350">
              <a:buFont typeface="+mj-lt"/>
              <a:buAutoNum type="arabicPeriod"/>
            </a:pPr>
            <a:r>
              <a:rPr lang="en-US" dirty="0" smtClean="0"/>
              <a:t>In the past seven days have you been in (or led a) a bible study with a friend?  </a:t>
            </a:r>
            <a:r>
              <a:rPr lang="en-US" b="1" dirty="0" smtClean="0"/>
              <a:t>YES</a:t>
            </a:r>
            <a:r>
              <a:rPr lang="en-US" dirty="0" smtClean="0"/>
              <a:t> or </a:t>
            </a:r>
            <a:r>
              <a:rPr lang="en-US" b="1" dirty="0" smtClean="0"/>
              <a:t>NO</a:t>
            </a:r>
            <a:r>
              <a:rPr lang="en-US" dirty="0" smtClean="0"/>
              <a:t>  </a:t>
            </a:r>
          </a:p>
          <a:p>
            <a:pPr marL="514350" indent="-514350">
              <a:buFont typeface="+mj-lt"/>
              <a:buAutoNum type="arabicPeriod"/>
            </a:pPr>
            <a:r>
              <a:rPr lang="en-US" dirty="0" smtClean="0"/>
              <a:t>What books are before and after Jude? </a:t>
            </a:r>
          </a:p>
          <a:p>
            <a:pPr marL="514350" indent="-514350">
              <a:buFont typeface="+mj-lt"/>
              <a:buAutoNum type="arabicPeriod"/>
            </a:pPr>
            <a:r>
              <a:rPr lang="en-US" dirty="0" smtClean="0"/>
              <a:t>Write out </a:t>
            </a:r>
            <a:r>
              <a:rPr lang="en-US" b="1" dirty="0" smtClean="0"/>
              <a:t>Hebrews 13:17</a:t>
            </a:r>
            <a:endParaRPr lang="en-US" dirty="0" smtClean="0"/>
          </a:p>
          <a:p>
            <a:pPr marL="514350" indent="-514350">
              <a:buFont typeface="+mj-lt"/>
              <a:buAutoNum type="arabicPeriod"/>
            </a:pPr>
            <a:r>
              <a:rPr lang="en-US" dirty="0" smtClean="0"/>
              <a:t>What are the three kinds of laying on hands?</a:t>
            </a:r>
          </a:p>
          <a:p>
            <a:pPr marL="514350" indent="-514350">
              <a:buFont typeface="+mj-lt"/>
              <a:buAutoNum type="arabicPeriod"/>
            </a:pPr>
            <a:r>
              <a:rPr lang="en-US" dirty="0" smtClean="0"/>
              <a:t>In what </a:t>
            </a:r>
            <a:r>
              <a:rPr lang="en-US" b="1" dirty="0" smtClean="0"/>
              <a:t>book &amp; chapter</a:t>
            </a:r>
            <a:r>
              <a:rPr lang="en-US" dirty="0" smtClean="0"/>
              <a:t> does the Bible illustrate that only the Apostles can pass the gifts of the Holy Spirit by laying on their hands, but those who have received the Miraculous Gifts could not pass them on? Please </a:t>
            </a:r>
            <a:r>
              <a:rPr lang="en-US" b="1" dirty="0" smtClean="0"/>
              <a:t>explain</a:t>
            </a:r>
            <a:r>
              <a:rPr lang="en-US" dirty="0" smtClean="0"/>
              <a:t>.</a:t>
            </a:r>
          </a:p>
          <a:p>
            <a:pPr>
              <a:buNone/>
            </a:pPr>
            <a:r>
              <a:rPr lang="en-US" b="1" smtClean="0"/>
              <a:t>BONUS</a:t>
            </a:r>
            <a:endParaRPr lang="en-US" dirty="0" smtClean="0"/>
          </a:p>
          <a:p>
            <a:pPr>
              <a:buNone/>
            </a:pPr>
            <a:r>
              <a:rPr lang="en-US" dirty="0" smtClean="0"/>
              <a:t>What are the </a:t>
            </a:r>
            <a:r>
              <a:rPr lang="en-US" dirty="0" smtClean="0"/>
              <a:t>three</a:t>
            </a:r>
            <a:r>
              <a:rPr lang="en-US" dirty="0" smtClean="0"/>
              <a:t> points </a:t>
            </a:r>
            <a:r>
              <a:rPr lang="en-US" dirty="0" smtClean="0"/>
              <a:t>of the miraculous gifts from </a:t>
            </a:r>
            <a:r>
              <a:rPr lang="en-US" b="1" dirty="0" smtClean="0"/>
              <a:t>1 Corinthians 14:20-22</a:t>
            </a:r>
            <a:r>
              <a:rPr lang="en-US" dirty="0" smtClean="0"/>
              <a:t>?</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Miraculous Gifts of The Holy Spirit</a:t>
            </a:r>
            <a:br>
              <a:rPr lang="en-US" dirty="0" smtClean="0"/>
            </a:br>
            <a:r>
              <a:rPr lang="en-US" dirty="0" smtClean="0"/>
              <a:t>Answers - #1-3</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pPr marL="0" indent="0">
              <a:buNone/>
            </a:pPr>
            <a:r>
              <a:rPr lang="en-US" dirty="0" smtClean="0"/>
              <a:t>1 - In the past seven days have you been in (or led a) a bible study with a friend?  </a:t>
            </a:r>
            <a:r>
              <a:rPr lang="en-US" b="1" dirty="0" smtClean="0"/>
              <a:t>YES!</a:t>
            </a:r>
            <a:r>
              <a:rPr lang="en-US" dirty="0" smtClean="0"/>
              <a:t> </a:t>
            </a:r>
          </a:p>
          <a:p>
            <a:pPr marL="0" indent="0">
              <a:buNone/>
            </a:pPr>
            <a:r>
              <a:rPr lang="en-US" dirty="0" smtClean="0"/>
              <a:t>2 - What books are before and after Jude? </a:t>
            </a:r>
          </a:p>
          <a:p>
            <a:pPr marL="914400" lvl="1" indent="-514350"/>
            <a:r>
              <a:rPr lang="en-US" dirty="0" smtClean="0"/>
              <a:t>Before: 3</a:t>
            </a:r>
            <a:r>
              <a:rPr lang="en-US" baseline="30000" dirty="0" smtClean="0"/>
              <a:t>rd</a:t>
            </a:r>
            <a:r>
              <a:rPr lang="en-US" dirty="0" smtClean="0"/>
              <a:t> John</a:t>
            </a:r>
          </a:p>
          <a:p>
            <a:pPr marL="914400" lvl="1" indent="-514350"/>
            <a:r>
              <a:rPr lang="en-US" dirty="0" smtClean="0"/>
              <a:t>After: Revelation</a:t>
            </a:r>
          </a:p>
          <a:p>
            <a:pPr>
              <a:buNone/>
            </a:pPr>
            <a:r>
              <a:rPr lang="en-US" dirty="0"/>
              <a:t>3 - Write out </a:t>
            </a:r>
            <a:r>
              <a:rPr lang="en-US" b="1" dirty="0"/>
              <a:t>Hebrews 13:17</a:t>
            </a:r>
            <a:endParaRPr lang="en-US" dirty="0"/>
          </a:p>
          <a:p>
            <a:pPr>
              <a:buNone/>
            </a:pPr>
            <a:r>
              <a:rPr lang="en-US" b="1" i="1" dirty="0"/>
              <a:t>Obey your leaders and submit to their authority. They keep watch over you as men who must give an account. Obey them so that their work will be a joy, not a burden, for that would be of no advantage to you. </a:t>
            </a:r>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Miraculous Gifts of The Holy Spirit</a:t>
            </a:r>
            <a:br>
              <a:rPr lang="en-US" dirty="0" smtClean="0"/>
            </a:br>
            <a:r>
              <a:rPr lang="en-US" dirty="0" smtClean="0"/>
              <a:t>Answers - #4</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4 - What are the three kinds of laying on hands?</a:t>
            </a:r>
          </a:p>
          <a:p>
            <a:pPr marL="514350" indent="-514350">
              <a:buFont typeface="+mj-lt"/>
              <a:buAutoNum type="arabicPeriod"/>
            </a:pPr>
            <a:r>
              <a:rPr lang="en-US" dirty="0" smtClean="0"/>
              <a:t>Blessing (Acts 13:3) </a:t>
            </a:r>
          </a:p>
          <a:p>
            <a:pPr marL="914400" lvl="1" indent="-514350"/>
            <a:r>
              <a:rPr lang="en-US" b="1" i="1" dirty="0" smtClean="0"/>
              <a:t>So after they had fasted and prayed, they placed their hands on them and sent them off.</a:t>
            </a:r>
            <a:r>
              <a:rPr lang="en-US" dirty="0" smtClean="0"/>
              <a:t> </a:t>
            </a:r>
          </a:p>
          <a:p>
            <a:pPr marL="514350" indent="-514350">
              <a:buFont typeface="+mj-lt"/>
              <a:buAutoNum type="arabicPeriod"/>
            </a:pPr>
            <a:r>
              <a:rPr lang="en-US" dirty="0" smtClean="0"/>
              <a:t>Healing ( Acts 9:17-18, Acts 28)</a:t>
            </a:r>
          </a:p>
          <a:p>
            <a:pPr marL="914400" lvl="1" indent="-514350"/>
            <a:r>
              <a:rPr lang="en-US" b="1" i="1" dirty="0" smtClean="0"/>
              <a:t>Acts 9:17-18 “…Placing his[Ananias’] hands on Saul, he said, "Brother Saul, the Lord-Jesus… has sent me so that you may see again…Immediately, something like scales fell from Saul's eyes, and he could see again. He got up and was baptized…”</a:t>
            </a:r>
          </a:p>
          <a:p>
            <a:pPr marL="914400" lvl="1" indent="-514350"/>
            <a:r>
              <a:rPr lang="en-US" b="1" i="1" dirty="0" smtClean="0"/>
              <a:t>Acts 28:8 “[</a:t>
            </a:r>
            <a:r>
              <a:rPr lang="en-US" b="1" i="1" dirty="0" err="1" smtClean="0"/>
              <a:t>Publius</a:t>
            </a:r>
            <a:r>
              <a:rPr lang="en-US" b="1" i="1" dirty="0" smtClean="0"/>
              <a:t>’] father was sick in bed, suffering from fever and dysentery. Paul went in to see him and, after prayer, placed his hands on him and healed him.</a:t>
            </a:r>
            <a:endParaRPr lang="en-US" dirty="0" smtClean="0"/>
          </a:p>
          <a:p>
            <a:pPr marL="514350" indent="-514350">
              <a:buFont typeface="+mj-lt"/>
              <a:buAutoNum type="arabicPeriod"/>
            </a:pPr>
            <a:r>
              <a:rPr lang="en-US" dirty="0" smtClean="0"/>
              <a:t>Passing of the Miraculous Gifts (Acts 8:18)</a:t>
            </a:r>
          </a:p>
          <a:p>
            <a:pPr marL="914400" lvl="1" indent="-514350">
              <a:buFont typeface="+mj-lt"/>
              <a:buAutoNum type="arabicPeriod"/>
            </a:pPr>
            <a:r>
              <a:rPr lang="en-US" b="1" i="1" dirty="0" smtClean="0"/>
              <a:t>Acts 8:18-19 When Simon saw that </a:t>
            </a:r>
            <a:r>
              <a:rPr lang="en-US" b="1" i="1" u="sng" dirty="0" smtClean="0">
                <a:solidFill>
                  <a:srgbClr val="FF0000"/>
                </a:solidFill>
              </a:rPr>
              <a:t>the Spirit was given at the laying on of the apostles' hands</a:t>
            </a:r>
            <a:r>
              <a:rPr lang="en-US" b="1" i="1" dirty="0" smtClean="0"/>
              <a:t>, he offered them money 19 and said, "Give me also this ability so that everyone on whom I lay my hands may receive the Holy Spirit." </a:t>
            </a:r>
          </a:p>
          <a:p>
            <a:pPr>
              <a:buNone/>
            </a:pPr>
            <a:endParaRPr lang="en-US"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2603</TotalTime>
  <Words>4362</Words>
  <Application>Microsoft Office PowerPoint</Application>
  <PresentationFormat>On-screen Show (4:3)</PresentationFormat>
  <Paragraphs>341</Paragraphs>
  <Slides>44</Slides>
  <Notes>44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Papyrus</vt:lpstr>
      <vt:lpstr>Office Theme</vt:lpstr>
      <vt:lpstr>WELCOME</vt:lpstr>
      <vt:lpstr>Course Notes</vt:lpstr>
      <vt:lpstr>MERCYWorldwide Blood Drive!</vt:lpstr>
      <vt:lpstr>Special Missions EVENTS</vt:lpstr>
      <vt:lpstr>CAICC SINGLES RETREAT:  Sat Oct 4th – Sun Oct 5th </vt:lpstr>
      <vt:lpstr>Sunday October 12th  Bring Your Neighbor Day – Crazy Hat Sunday</vt:lpstr>
      <vt:lpstr>Miraculous Gifts of The Holy Spirit QUIZ</vt:lpstr>
      <vt:lpstr>Miraculous Gifts of The Holy Spirit Answers - #1-3</vt:lpstr>
      <vt:lpstr>Miraculous Gifts of The Holy Spirit Answers - #4</vt:lpstr>
      <vt:lpstr>Miraculous Gifts of The Holy Spirit Answers - #5</vt:lpstr>
      <vt:lpstr>Miraculous Gifts of The Holy Spirit Answers - BONUS</vt:lpstr>
      <vt:lpstr>First Principles 2014 Session 10: The Church</vt:lpstr>
      <vt:lpstr>The Church Introduction</vt:lpstr>
      <vt:lpstr>The Church Introduction – REMINDER: Persecution, study it out!</vt:lpstr>
      <vt:lpstr>1.) Col 1:15-18 Analogy: Church=Human Being. Head=Christ, Body=Church Christianity was meant for the head and the body to be together!  </vt:lpstr>
      <vt:lpstr>2.) Eph 2:19-22</vt:lpstr>
      <vt:lpstr>1 Cor 12:12-13 &amp; Romans 6:3-4</vt:lpstr>
      <vt:lpstr>Romans 6:3-4 (Continued)</vt:lpstr>
      <vt:lpstr>3.) Ephesians 2:20 </vt:lpstr>
      <vt:lpstr>4. Why there are so many denominations – divisions? </vt:lpstr>
      <vt:lpstr>B. Divisions in Christendom are either of Satan or of God. </vt:lpstr>
      <vt:lpstr>When is it (division) of God?</vt:lpstr>
      <vt:lpstr>When is it (division) of God?</vt:lpstr>
      <vt:lpstr>Major historical divisions in Christendom (overview)</vt:lpstr>
      <vt:lpstr>1. Through the centuries the church was corrupted by traditions of men…</vt:lpstr>
      <vt:lpstr>1. Through the centuries the church was corrupted by traditions of men…</vt:lpstr>
      <vt:lpstr>2. 1500’s Reformation Movement </vt:lpstr>
      <vt:lpstr>3. 1700’s Great Awakening Movement</vt:lpstr>
      <vt:lpstr>4. 1800’s Restoration Movement</vt:lpstr>
      <vt:lpstr>5. 1967 Crossroads Movement</vt:lpstr>
      <vt:lpstr>6. 1979 Boston Movement (International Church of Christ)</vt:lpstr>
      <vt:lpstr>7. 2006 SoldOut Movement  (Portland Movement / International Christian Church)</vt:lpstr>
      <vt:lpstr>We are in a movement - we are going to impact the whole world.</vt:lpstr>
      <vt:lpstr>The Busia (Kenya) Remnant Group</vt:lpstr>
      <vt:lpstr>5. What is the “one church?” </vt:lpstr>
      <vt:lpstr>C. The Greek word for church &amp;  D. Several Names for the church</vt:lpstr>
      <vt:lpstr>6. What distinguishes the International Christian Churches?</vt:lpstr>
      <vt:lpstr>6. What distinguishes the International Christian Churches? (Continued)</vt:lpstr>
      <vt:lpstr>6. What distinguishes the International Christian Churches? (Continued)</vt:lpstr>
      <vt:lpstr>6. What distinguishes the International Christian Churches? (Continued)</vt:lpstr>
      <vt:lpstr>7. 1 Corinthians 12:14-27 </vt:lpstr>
      <vt:lpstr>8. Hebrews 10:23-25 </vt:lpstr>
      <vt:lpstr>9. Contribution </vt:lpstr>
      <vt:lpstr>9. Contribution (Continued)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Principles 2013</dc:title>
  <dc:creator>jeremyc</dc:creator>
  <cp:lastModifiedBy>Jeremy Ciaramella</cp:lastModifiedBy>
  <cp:revision>192</cp:revision>
  <cp:lastPrinted>2014-09-18T01:19:56Z</cp:lastPrinted>
  <dcterms:created xsi:type="dcterms:W3CDTF">2013-09-12T00:53:41Z</dcterms:created>
  <dcterms:modified xsi:type="dcterms:W3CDTF">2014-09-18T02:56:52Z</dcterms:modified>
</cp:coreProperties>
</file>